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256" r:id="rId2"/>
    <p:sldId id="260" r:id="rId3"/>
    <p:sldId id="299" r:id="rId4"/>
    <p:sldId id="301" r:id="rId5"/>
    <p:sldId id="296" r:id="rId6"/>
    <p:sldId id="265" r:id="rId7"/>
    <p:sldId id="298" r:id="rId8"/>
    <p:sldId id="274" r:id="rId9"/>
    <p:sldId id="257" r:id="rId10"/>
    <p:sldId id="283" r:id="rId11"/>
    <p:sldId id="290" r:id="rId12"/>
    <p:sldId id="291" r:id="rId13"/>
    <p:sldId id="271" r:id="rId14"/>
    <p:sldId id="268" r:id="rId15"/>
    <p:sldId id="289" r:id="rId16"/>
    <p:sldId id="269" r:id="rId17"/>
    <p:sldId id="287" r:id="rId18"/>
    <p:sldId id="276" r:id="rId19"/>
    <p:sldId id="275" r:id="rId20"/>
    <p:sldId id="284" r:id="rId21"/>
    <p:sldId id="285" r:id="rId22"/>
    <p:sldId id="286" r:id="rId23"/>
    <p:sldId id="277" r:id="rId24"/>
    <p:sldId id="292" r:id="rId25"/>
    <p:sldId id="293" r:id="rId26"/>
    <p:sldId id="278" r:id="rId27"/>
    <p:sldId id="294" r:id="rId28"/>
    <p:sldId id="282"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3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76"/>
    <p:restoredTop sz="94751"/>
  </p:normalViewPr>
  <p:slideViewPr>
    <p:cSldViewPr snapToGrid="0" snapToObjects="1">
      <p:cViewPr varScale="1">
        <p:scale>
          <a:sx n="72" d="100"/>
          <a:sy n="72"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54797-EB4B-F347-B100-5C7C87D6F56D}" type="doc">
      <dgm:prSet loTypeId="urn:microsoft.com/office/officeart/2005/8/layout/venn3" loCatId="" qsTypeId="urn:microsoft.com/office/officeart/2005/8/quickstyle/simple2" qsCatId="simple" csTypeId="urn:microsoft.com/office/officeart/2005/8/colors/accent0_2" csCatId="mainScheme" phldr="1"/>
      <dgm:spPr/>
      <dgm:t>
        <a:bodyPr/>
        <a:lstStyle/>
        <a:p>
          <a:endParaRPr lang="en-US"/>
        </a:p>
      </dgm:t>
    </dgm:pt>
    <dgm:pt modelId="{94CD1821-B697-0049-956A-F138F1B90A18}">
      <dgm:prSet phldrT="[Text]"/>
      <dgm:spPr/>
      <dgm:t>
        <a:bodyPr/>
        <a:lstStyle/>
        <a:p>
          <a:r>
            <a:rPr lang="en-US" dirty="0" smtClean="0"/>
            <a:t>City of Portland &amp;</a:t>
          </a:r>
          <a:r>
            <a:rPr lang="en-US" baseline="0" dirty="0" smtClean="0"/>
            <a:t> Multnomah County</a:t>
          </a:r>
          <a:endParaRPr lang="en-US" dirty="0"/>
        </a:p>
      </dgm:t>
    </dgm:pt>
    <dgm:pt modelId="{0886F866-585F-CB48-B2FB-AF39EC5A2F3C}" type="parTrans" cxnId="{5F4A1571-0F25-AA4F-B743-190EB2345121}">
      <dgm:prSet/>
      <dgm:spPr/>
      <dgm:t>
        <a:bodyPr/>
        <a:lstStyle/>
        <a:p>
          <a:endParaRPr lang="en-US"/>
        </a:p>
      </dgm:t>
    </dgm:pt>
    <dgm:pt modelId="{593D1F44-B12C-3848-8821-1176C13107A2}" type="sibTrans" cxnId="{5F4A1571-0F25-AA4F-B743-190EB2345121}">
      <dgm:prSet/>
      <dgm:spPr/>
      <dgm:t>
        <a:bodyPr/>
        <a:lstStyle/>
        <a:p>
          <a:endParaRPr lang="en-US"/>
        </a:p>
      </dgm:t>
    </dgm:pt>
    <dgm:pt modelId="{523A5441-76AA-F349-BCC7-C9FA08CF568F}">
      <dgm:prSet phldrT="[Text]"/>
      <dgm:spPr/>
      <dgm:t>
        <a:bodyPr/>
        <a:lstStyle/>
        <a:p>
          <a:r>
            <a:rPr lang="en-US" dirty="0" smtClean="0"/>
            <a:t>Business Sector</a:t>
          </a:r>
          <a:endParaRPr lang="en-US" dirty="0"/>
        </a:p>
      </dgm:t>
    </dgm:pt>
    <dgm:pt modelId="{E24D1EF6-8BE0-AA45-B5BF-2D6355246B68}" type="parTrans" cxnId="{C9433008-067D-9B4C-B8D8-902FCE975D30}">
      <dgm:prSet/>
      <dgm:spPr/>
      <dgm:t>
        <a:bodyPr/>
        <a:lstStyle/>
        <a:p>
          <a:endParaRPr lang="en-US"/>
        </a:p>
      </dgm:t>
    </dgm:pt>
    <dgm:pt modelId="{B1BA9D29-AED3-E64D-826F-76D2258B6300}" type="sibTrans" cxnId="{C9433008-067D-9B4C-B8D8-902FCE975D30}">
      <dgm:prSet/>
      <dgm:spPr/>
      <dgm:t>
        <a:bodyPr/>
        <a:lstStyle/>
        <a:p>
          <a:endParaRPr lang="en-US"/>
        </a:p>
      </dgm:t>
    </dgm:pt>
    <dgm:pt modelId="{21A782EE-3006-0049-B31E-8A434A34C499}">
      <dgm:prSet phldrT="[Text]"/>
      <dgm:spPr>
        <a:solidFill>
          <a:srgbClr val="01538B">
            <a:alpha val="50000"/>
          </a:srgbClr>
        </a:solidFill>
      </dgm:spPr>
      <dgm:t>
        <a:bodyPr/>
        <a:lstStyle/>
        <a:p>
          <a:r>
            <a:rPr lang="en-US" b="1" dirty="0" smtClean="0"/>
            <a:t>Portland Public Schools</a:t>
          </a:r>
          <a:endParaRPr lang="en-US" b="1" dirty="0"/>
        </a:p>
      </dgm:t>
    </dgm:pt>
    <dgm:pt modelId="{21558C3B-BB9F-6248-817B-68F4AB74FAFB}" type="parTrans" cxnId="{60C682FF-8241-5D49-ADE6-EB02B8943C4C}">
      <dgm:prSet/>
      <dgm:spPr/>
      <dgm:t>
        <a:bodyPr/>
        <a:lstStyle/>
        <a:p>
          <a:endParaRPr lang="en-US"/>
        </a:p>
      </dgm:t>
    </dgm:pt>
    <dgm:pt modelId="{2C4D8B42-F90B-4249-BDF5-9EA082F3F23D}" type="sibTrans" cxnId="{60C682FF-8241-5D49-ADE6-EB02B8943C4C}">
      <dgm:prSet/>
      <dgm:spPr/>
      <dgm:t>
        <a:bodyPr/>
        <a:lstStyle/>
        <a:p>
          <a:endParaRPr lang="en-US"/>
        </a:p>
      </dgm:t>
    </dgm:pt>
    <dgm:pt modelId="{20914101-8D96-1B4D-9E51-79FDFB336FED}">
      <dgm:prSet phldrT="[Text]"/>
      <dgm:spPr/>
      <dgm:t>
        <a:bodyPr/>
        <a:lstStyle/>
        <a:p>
          <a:r>
            <a:rPr lang="en-US" dirty="0" smtClean="0"/>
            <a:t>Broader Community</a:t>
          </a:r>
          <a:endParaRPr lang="en-US" dirty="0"/>
        </a:p>
      </dgm:t>
    </dgm:pt>
    <dgm:pt modelId="{A1853316-42D0-0C41-952E-1A1FBAA65EF5}" type="parTrans" cxnId="{7EF75275-C220-064D-AB87-6FC0C06E8EDE}">
      <dgm:prSet/>
      <dgm:spPr/>
      <dgm:t>
        <a:bodyPr/>
        <a:lstStyle/>
        <a:p>
          <a:endParaRPr lang="en-US"/>
        </a:p>
      </dgm:t>
    </dgm:pt>
    <dgm:pt modelId="{122E5177-91B1-3D4C-9E54-266112AEAC94}" type="sibTrans" cxnId="{7EF75275-C220-064D-AB87-6FC0C06E8EDE}">
      <dgm:prSet/>
      <dgm:spPr/>
      <dgm:t>
        <a:bodyPr/>
        <a:lstStyle/>
        <a:p>
          <a:endParaRPr lang="en-US"/>
        </a:p>
      </dgm:t>
    </dgm:pt>
    <dgm:pt modelId="{69616086-ED1E-DB41-B8F6-19024C32A813}">
      <dgm:prSet phldrT="[Text]"/>
      <dgm:spPr/>
      <dgm:t>
        <a:bodyPr/>
        <a:lstStyle/>
        <a:p>
          <a:r>
            <a:rPr lang="en-US" dirty="0" smtClean="0"/>
            <a:t>Philanthropic</a:t>
          </a:r>
          <a:r>
            <a:rPr lang="en-US" baseline="0" dirty="0" smtClean="0"/>
            <a:t> Community	</a:t>
          </a:r>
          <a:endParaRPr lang="en-US" dirty="0"/>
        </a:p>
      </dgm:t>
    </dgm:pt>
    <dgm:pt modelId="{2FD92620-6DD2-464D-AE60-D51BE6BAE3EC}" type="parTrans" cxnId="{E9F8BF77-777F-7247-8062-1D5389121ADD}">
      <dgm:prSet/>
      <dgm:spPr/>
      <dgm:t>
        <a:bodyPr/>
        <a:lstStyle/>
        <a:p>
          <a:endParaRPr lang="en-US"/>
        </a:p>
      </dgm:t>
    </dgm:pt>
    <dgm:pt modelId="{8A6C5C7A-A073-BC40-84D1-E81B18F75C63}" type="sibTrans" cxnId="{E9F8BF77-777F-7247-8062-1D5389121ADD}">
      <dgm:prSet/>
      <dgm:spPr/>
      <dgm:t>
        <a:bodyPr/>
        <a:lstStyle/>
        <a:p>
          <a:endParaRPr lang="en-US"/>
        </a:p>
      </dgm:t>
    </dgm:pt>
    <dgm:pt modelId="{F62DBDC2-2C73-334B-80B3-CFD745134383}" type="pres">
      <dgm:prSet presAssocID="{09C54797-EB4B-F347-B100-5C7C87D6F56D}" presName="Name0" presStyleCnt="0">
        <dgm:presLayoutVars>
          <dgm:dir/>
          <dgm:resizeHandles val="exact"/>
        </dgm:presLayoutVars>
      </dgm:prSet>
      <dgm:spPr/>
      <dgm:t>
        <a:bodyPr/>
        <a:lstStyle/>
        <a:p>
          <a:endParaRPr lang="en-US"/>
        </a:p>
      </dgm:t>
    </dgm:pt>
    <dgm:pt modelId="{F88AB2B6-FE59-D74A-9451-7B667DF1FB16}" type="pres">
      <dgm:prSet presAssocID="{94CD1821-B697-0049-956A-F138F1B90A18}" presName="Name5" presStyleLbl="vennNode1" presStyleIdx="0" presStyleCnt="5">
        <dgm:presLayoutVars>
          <dgm:bulletEnabled val="1"/>
        </dgm:presLayoutVars>
      </dgm:prSet>
      <dgm:spPr/>
      <dgm:t>
        <a:bodyPr/>
        <a:lstStyle/>
        <a:p>
          <a:endParaRPr lang="en-US"/>
        </a:p>
      </dgm:t>
    </dgm:pt>
    <dgm:pt modelId="{C00C5B24-F966-AB4A-8DF0-944CFCC70E22}" type="pres">
      <dgm:prSet presAssocID="{593D1F44-B12C-3848-8821-1176C13107A2}" presName="space" presStyleCnt="0"/>
      <dgm:spPr/>
    </dgm:pt>
    <dgm:pt modelId="{27E65439-5820-C14B-A016-9AE928BC3A04}" type="pres">
      <dgm:prSet presAssocID="{523A5441-76AA-F349-BCC7-C9FA08CF568F}" presName="Name5" presStyleLbl="vennNode1" presStyleIdx="1" presStyleCnt="5">
        <dgm:presLayoutVars>
          <dgm:bulletEnabled val="1"/>
        </dgm:presLayoutVars>
      </dgm:prSet>
      <dgm:spPr/>
      <dgm:t>
        <a:bodyPr/>
        <a:lstStyle/>
        <a:p>
          <a:endParaRPr lang="en-US"/>
        </a:p>
      </dgm:t>
    </dgm:pt>
    <dgm:pt modelId="{CCC71809-534F-5246-9BF3-801FC92A17B9}" type="pres">
      <dgm:prSet presAssocID="{B1BA9D29-AED3-E64D-826F-76D2258B6300}" presName="space" presStyleCnt="0"/>
      <dgm:spPr/>
    </dgm:pt>
    <dgm:pt modelId="{EE6B4DCD-C465-DD46-8725-04AF18888553}" type="pres">
      <dgm:prSet presAssocID="{21A782EE-3006-0049-B31E-8A434A34C499}" presName="Name5" presStyleLbl="vennNode1" presStyleIdx="2" presStyleCnt="5">
        <dgm:presLayoutVars>
          <dgm:bulletEnabled val="1"/>
        </dgm:presLayoutVars>
      </dgm:prSet>
      <dgm:spPr/>
      <dgm:t>
        <a:bodyPr/>
        <a:lstStyle/>
        <a:p>
          <a:endParaRPr lang="en-US"/>
        </a:p>
      </dgm:t>
    </dgm:pt>
    <dgm:pt modelId="{04BE9F67-4FA5-D043-B34E-A6BA052DD340}" type="pres">
      <dgm:prSet presAssocID="{2C4D8B42-F90B-4249-BDF5-9EA082F3F23D}" presName="space" presStyleCnt="0"/>
      <dgm:spPr/>
    </dgm:pt>
    <dgm:pt modelId="{F3654B53-F87A-6249-80B7-E81962CFFCCC}" type="pres">
      <dgm:prSet presAssocID="{20914101-8D96-1B4D-9E51-79FDFB336FED}" presName="Name5" presStyleLbl="vennNode1" presStyleIdx="3" presStyleCnt="5">
        <dgm:presLayoutVars>
          <dgm:bulletEnabled val="1"/>
        </dgm:presLayoutVars>
      </dgm:prSet>
      <dgm:spPr/>
      <dgm:t>
        <a:bodyPr/>
        <a:lstStyle/>
        <a:p>
          <a:endParaRPr lang="en-US"/>
        </a:p>
      </dgm:t>
    </dgm:pt>
    <dgm:pt modelId="{14ADE600-26C1-C342-A58D-7CABAE58E5CF}" type="pres">
      <dgm:prSet presAssocID="{122E5177-91B1-3D4C-9E54-266112AEAC94}" presName="space" presStyleCnt="0"/>
      <dgm:spPr/>
    </dgm:pt>
    <dgm:pt modelId="{16D278A9-6972-EF46-8376-B296B7E33314}" type="pres">
      <dgm:prSet presAssocID="{69616086-ED1E-DB41-B8F6-19024C32A813}" presName="Name5" presStyleLbl="vennNode1" presStyleIdx="4" presStyleCnt="5">
        <dgm:presLayoutVars>
          <dgm:bulletEnabled val="1"/>
        </dgm:presLayoutVars>
      </dgm:prSet>
      <dgm:spPr/>
      <dgm:t>
        <a:bodyPr/>
        <a:lstStyle/>
        <a:p>
          <a:endParaRPr lang="en-US"/>
        </a:p>
      </dgm:t>
    </dgm:pt>
  </dgm:ptLst>
  <dgm:cxnLst>
    <dgm:cxn modelId="{60C682FF-8241-5D49-ADE6-EB02B8943C4C}" srcId="{09C54797-EB4B-F347-B100-5C7C87D6F56D}" destId="{21A782EE-3006-0049-B31E-8A434A34C499}" srcOrd="2" destOrd="0" parTransId="{21558C3B-BB9F-6248-817B-68F4AB74FAFB}" sibTransId="{2C4D8B42-F90B-4249-BDF5-9EA082F3F23D}"/>
    <dgm:cxn modelId="{7EF75275-C220-064D-AB87-6FC0C06E8EDE}" srcId="{09C54797-EB4B-F347-B100-5C7C87D6F56D}" destId="{20914101-8D96-1B4D-9E51-79FDFB336FED}" srcOrd="3" destOrd="0" parTransId="{A1853316-42D0-0C41-952E-1A1FBAA65EF5}" sibTransId="{122E5177-91B1-3D4C-9E54-266112AEAC94}"/>
    <dgm:cxn modelId="{8F3DD7BE-337E-6F47-AB91-73D952118269}" type="presOf" srcId="{523A5441-76AA-F349-BCC7-C9FA08CF568F}" destId="{27E65439-5820-C14B-A016-9AE928BC3A04}" srcOrd="0" destOrd="0" presId="urn:microsoft.com/office/officeart/2005/8/layout/venn3"/>
    <dgm:cxn modelId="{2F5080CE-CECA-8F4E-839E-3D1D81BD9A51}" type="presOf" srcId="{69616086-ED1E-DB41-B8F6-19024C32A813}" destId="{16D278A9-6972-EF46-8376-B296B7E33314}" srcOrd="0" destOrd="0" presId="urn:microsoft.com/office/officeart/2005/8/layout/venn3"/>
    <dgm:cxn modelId="{E9F8BF77-777F-7247-8062-1D5389121ADD}" srcId="{09C54797-EB4B-F347-B100-5C7C87D6F56D}" destId="{69616086-ED1E-DB41-B8F6-19024C32A813}" srcOrd="4" destOrd="0" parTransId="{2FD92620-6DD2-464D-AE60-D51BE6BAE3EC}" sibTransId="{8A6C5C7A-A073-BC40-84D1-E81B18F75C63}"/>
    <dgm:cxn modelId="{B0ADD0D8-C0C1-684E-A627-F1475F14D6DC}" type="presOf" srcId="{09C54797-EB4B-F347-B100-5C7C87D6F56D}" destId="{F62DBDC2-2C73-334B-80B3-CFD745134383}" srcOrd="0" destOrd="0" presId="urn:microsoft.com/office/officeart/2005/8/layout/venn3"/>
    <dgm:cxn modelId="{7043D002-33C2-AA42-965C-DE832540E86F}" type="presOf" srcId="{20914101-8D96-1B4D-9E51-79FDFB336FED}" destId="{F3654B53-F87A-6249-80B7-E81962CFFCCC}" srcOrd="0" destOrd="0" presId="urn:microsoft.com/office/officeart/2005/8/layout/venn3"/>
    <dgm:cxn modelId="{EE4CAD2C-D432-0F42-BAD2-7F07137C4389}" type="presOf" srcId="{21A782EE-3006-0049-B31E-8A434A34C499}" destId="{EE6B4DCD-C465-DD46-8725-04AF18888553}" srcOrd="0" destOrd="0" presId="urn:microsoft.com/office/officeart/2005/8/layout/venn3"/>
    <dgm:cxn modelId="{40A30B2C-14B9-EB4F-A776-D8BBB3FC36A2}" type="presOf" srcId="{94CD1821-B697-0049-956A-F138F1B90A18}" destId="{F88AB2B6-FE59-D74A-9451-7B667DF1FB16}" srcOrd="0" destOrd="0" presId="urn:microsoft.com/office/officeart/2005/8/layout/venn3"/>
    <dgm:cxn modelId="{C9433008-067D-9B4C-B8D8-902FCE975D30}" srcId="{09C54797-EB4B-F347-B100-5C7C87D6F56D}" destId="{523A5441-76AA-F349-BCC7-C9FA08CF568F}" srcOrd="1" destOrd="0" parTransId="{E24D1EF6-8BE0-AA45-B5BF-2D6355246B68}" sibTransId="{B1BA9D29-AED3-E64D-826F-76D2258B6300}"/>
    <dgm:cxn modelId="{5F4A1571-0F25-AA4F-B743-190EB2345121}" srcId="{09C54797-EB4B-F347-B100-5C7C87D6F56D}" destId="{94CD1821-B697-0049-956A-F138F1B90A18}" srcOrd="0" destOrd="0" parTransId="{0886F866-585F-CB48-B2FB-AF39EC5A2F3C}" sibTransId="{593D1F44-B12C-3848-8821-1176C13107A2}"/>
    <dgm:cxn modelId="{1324E61E-1F67-1D47-9B97-F4A6A0059BA2}" type="presParOf" srcId="{F62DBDC2-2C73-334B-80B3-CFD745134383}" destId="{F88AB2B6-FE59-D74A-9451-7B667DF1FB16}" srcOrd="0" destOrd="0" presId="urn:microsoft.com/office/officeart/2005/8/layout/venn3"/>
    <dgm:cxn modelId="{30A5C0E4-E81B-464B-9656-769AE81F472A}" type="presParOf" srcId="{F62DBDC2-2C73-334B-80B3-CFD745134383}" destId="{C00C5B24-F966-AB4A-8DF0-944CFCC70E22}" srcOrd="1" destOrd="0" presId="urn:microsoft.com/office/officeart/2005/8/layout/venn3"/>
    <dgm:cxn modelId="{6DB0FB46-1EAC-DC4A-B6A4-055E9135861A}" type="presParOf" srcId="{F62DBDC2-2C73-334B-80B3-CFD745134383}" destId="{27E65439-5820-C14B-A016-9AE928BC3A04}" srcOrd="2" destOrd="0" presId="urn:microsoft.com/office/officeart/2005/8/layout/venn3"/>
    <dgm:cxn modelId="{A787AC2F-8148-384E-907F-BF0A1232A726}" type="presParOf" srcId="{F62DBDC2-2C73-334B-80B3-CFD745134383}" destId="{CCC71809-534F-5246-9BF3-801FC92A17B9}" srcOrd="3" destOrd="0" presId="urn:microsoft.com/office/officeart/2005/8/layout/venn3"/>
    <dgm:cxn modelId="{BEC2B257-3F57-4849-BAAE-D2B025ACE5A6}" type="presParOf" srcId="{F62DBDC2-2C73-334B-80B3-CFD745134383}" destId="{EE6B4DCD-C465-DD46-8725-04AF18888553}" srcOrd="4" destOrd="0" presId="urn:microsoft.com/office/officeart/2005/8/layout/venn3"/>
    <dgm:cxn modelId="{E8F47ED8-56AD-D24A-B99A-EB9E94966524}" type="presParOf" srcId="{F62DBDC2-2C73-334B-80B3-CFD745134383}" destId="{04BE9F67-4FA5-D043-B34E-A6BA052DD340}" srcOrd="5" destOrd="0" presId="urn:microsoft.com/office/officeart/2005/8/layout/venn3"/>
    <dgm:cxn modelId="{DF9E89E7-8033-4945-B624-BFC937940F9E}" type="presParOf" srcId="{F62DBDC2-2C73-334B-80B3-CFD745134383}" destId="{F3654B53-F87A-6249-80B7-E81962CFFCCC}" srcOrd="6" destOrd="0" presId="urn:microsoft.com/office/officeart/2005/8/layout/venn3"/>
    <dgm:cxn modelId="{371F6FB7-402F-F94B-A7CB-3B049ED0BE0F}" type="presParOf" srcId="{F62DBDC2-2C73-334B-80B3-CFD745134383}" destId="{14ADE600-26C1-C342-A58D-7CABAE58E5CF}" srcOrd="7" destOrd="0" presId="urn:microsoft.com/office/officeart/2005/8/layout/venn3"/>
    <dgm:cxn modelId="{A43B18C2-323C-954D-977B-ACC8830A5A7C}" type="presParOf" srcId="{F62DBDC2-2C73-334B-80B3-CFD745134383}" destId="{16D278A9-6972-EF46-8376-B296B7E33314}"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902643-E4A4-4340-8805-9F1188F1FD8F}" type="doc">
      <dgm:prSet loTypeId="urn:microsoft.com/office/officeart/2005/8/layout/pyramid2" loCatId="" qsTypeId="urn:microsoft.com/office/officeart/2005/8/quickstyle/simple4" qsCatId="simple" csTypeId="urn:microsoft.com/office/officeart/2005/8/colors/accent1_4" csCatId="accent1" phldr="1"/>
      <dgm:spPr/>
    </dgm:pt>
    <dgm:pt modelId="{6200F4F8-4772-5545-86EB-6FA62E3255C6}">
      <dgm:prSet phldrT="[Text]"/>
      <dgm:spPr/>
      <dgm:t>
        <a:bodyPr/>
        <a:lstStyle/>
        <a:p>
          <a:r>
            <a:rPr lang="en-US" dirty="0" smtClean="0">
              <a:latin typeface="Arial" charset="0"/>
              <a:ea typeface="Arial" charset="0"/>
              <a:cs typeface="Arial" charset="0"/>
            </a:rPr>
            <a:t>High-Level Investments:</a:t>
          </a:r>
          <a:r>
            <a:rPr lang="en-US" baseline="0" dirty="0" smtClean="0">
              <a:latin typeface="Arial" charset="0"/>
              <a:ea typeface="Arial" charset="0"/>
              <a:cs typeface="Arial" charset="0"/>
            </a:rPr>
            <a:t> </a:t>
          </a:r>
        </a:p>
        <a:p>
          <a:r>
            <a:rPr lang="en-US" dirty="0" smtClean="0">
              <a:latin typeface="Arial" charset="0"/>
              <a:ea typeface="Arial" charset="0"/>
              <a:cs typeface="Arial" charset="0"/>
            </a:rPr>
            <a:t>Multi-Year, Multi-Million,</a:t>
          </a:r>
          <a:r>
            <a:rPr lang="en-US" baseline="0" dirty="0" smtClean="0">
              <a:latin typeface="Arial" charset="0"/>
              <a:ea typeface="Arial" charset="0"/>
              <a:cs typeface="Arial" charset="0"/>
            </a:rPr>
            <a:t> D</a:t>
          </a:r>
          <a:r>
            <a:rPr lang="en-US" dirty="0" smtClean="0">
              <a:latin typeface="Arial" charset="0"/>
              <a:ea typeface="Arial" charset="0"/>
              <a:cs typeface="Arial" charset="0"/>
            </a:rPr>
            <a:t>istrictwide ($1M+)</a:t>
          </a:r>
          <a:endParaRPr lang="en-US" dirty="0">
            <a:latin typeface="Arial" charset="0"/>
            <a:ea typeface="Arial" charset="0"/>
            <a:cs typeface="Arial" charset="0"/>
          </a:endParaRPr>
        </a:p>
      </dgm:t>
    </dgm:pt>
    <dgm:pt modelId="{EA3C3A32-C402-B449-B24F-67429373BED2}" type="parTrans" cxnId="{071C6AF6-6408-4F44-9A9F-C708FF19F819}">
      <dgm:prSet/>
      <dgm:spPr/>
      <dgm:t>
        <a:bodyPr/>
        <a:lstStyle/>
        <a:p>
          <a:endParaRPr lang="en-US">
            <a:latin typeface="Arial" charset="0"/>
            <a:ea typeface="Arial" charset="0"/>
            <a:cs typeface="Arial" charset="0"/>
          </a:endParaRPr>
        </a:p>
      </dgm:t>
    </dgm:pt>
    <dgm:pt modelId="{7D515F6B-27E0-1946-83D9-C4050D32AA37}" type="sibTrans" cxnId="{071C6AF6-6408-4F44-9A9F-C708FF19F819}">
      <dgm:prSet/>
      <dgm:spPr/>
      <dgm:t>
        <a:bodyPr/>
        <a:lstStyle/>
        <a:p>
          <a:endParaRPr lang="en-US">
            <a:latin typeface="Arial" charset="0"/>
            <a:ea typeface="Arial" charset="0"/>
            <a:cs typeface="Arial" charset="0"/>
          </a:endParaRPr>
        </a:p>
      </dgm:t>
    </dgm:pt>
    <dgm:pt modelId="{0D56CD74-1294-2A43-B30A-0FF200DD71B4}">
      <dgm:prSet phldrT="[Text]"/>
      <dgm:spPr/>
      <dgm:t>
        <a:bodyPr/>
        <a:lstStyle/>
        <a:p>
          <a:r>
            <a:rPr lang="en-US" dirty="0" smtClean="0">
              <a:latin typeface="Arial" charset="0"/>
              <a:ea typeface="Arial" charset="0"/>
              <a:cs typeface="Arial" charset="0"/>
            </a:rPr>
            <a:t>Mid-Level</a:t>
          </a:r>
          <a:r>
            <a:rPr lang="en-US" baseline="0" dirty="0" smtClean="0">
              <a:latin typeface="Arial" charset="0"/>
              <a:ea typeface="Arial" charset="0"/>
              <a:cs typeface="Arial" charset="0"/>
            </a:rPr>
            <a:t> </a:t>
          </a:r>
          <a:r>
            <a:rPr lang="en-US" dirty="0" smtClean="0">
              <a:latin typeface="Arial" charset="0"/>
              <a:ea typeface="Arial" charset="0"/>
              <a:cs typeface="Arial" charset="0"/>
            </a:rPr>
            <a:t>Investments: </a:t>
          </a:r>
        </a:p>
        <a:p>
          <a:r>
            <a:rPr lang="en-US" dirty="0" smtClean="0">
              <a:latin typeface="Arial" charset="0"/>
              <a:ea typeface="Arial" charset="0"/>
              <a:cs typeface="Arial" charset="0"/>
            </a:rPr>
            <a:t>Districtwide Priority  ($100K - $999K)</a:t>
          </a:r>
          <a:endParaRPr lang="en-US" dirty="0">
            <a:latin typeface="Arial" charset="0"/>
            <a:ea typeface="Arial" charset="0"/>
            <a:cs typeface="Arial" charset="0"/>
          </a:endParaRPr>
        </a:p>
      </dgm:t>
    </dgm:pt>
    <dgm:pt modelId="{B564CA39-216E-B04C-945A-5D6A5F163735}" type="parTrans" cxnId="{41937C87-EACC-F449-9B12-3C1CA02523A1}">
      <dgm:prSet/>
      <dgm:spPr/>
      <dgm:t>
        <a:bodyPr/>
        <a:lstStyle/>
        <a:p>
          <a:endParaRPr lang="en-US">
            <a:latin typeface="Arial" charset="0"/>
            <a:ea typeface="Arial" charset="0"/>
            <a:cs typeface="Arial" charset="0"/>
          </a:endParaRPr>
        </a:p>
      </dgm:t>
    </dgm:pt>
    <dgm:pt modelId="{4D38605F-BE7C-A142-AFBE-0152C42C46F0}" type="sibTrans" cxnId="{41937C87-EACC-F449-9B12-3C1CA02523A1}">
      <dgm:prSet/>
      <dgm:spPr/>
      <dgm:t>
        <a:bodyPr/>
        <a:lstStyle/>
        <a:p>
          <a:endParaRPr lang="en-US">
            <a:latin typeface="Arial" charset="0"/>
            <a:ea typeface="Arial" charset="0"/>
            <a:cs typeface="Arial" charset="0"/>
          </a:endParaRPr>
        </a:p>
      </dgm:t>
    </dgm:pt>
    <dgm:pt modelId="{99EFD149-1834-E248-8B32-1700AFBB1EC0}">
      <dgm:prSet phldrT="[Text]"/>
      <dgm:spPr/>
      <dgm:t>
        <a:bodyPr/>
        <a:lstStyle/>
        <a:p>
          <a:r>
            <a:rPr lang="en-US" dirty="0" smtClean="0">
              <a:latin typeface="Arial" charset="0"/>
              <a:ea typeface="Arial" charset="0"/>
              <a:cs typeface="Arial" charset="0"/>
            </a:rPr>
            <a:t>Entry-Level</a:t>
          </a:r>
          <a:r>
            <a:rPr lang="en-US" baseline="0" dirty="0" smtClean="0">
              <a:latin typeface="Arial" charset="0"/>
              <a:ea typeface="Arial" charset="0"/>
              <a:cs typeface="Arial" charset="0"/>
            </a:rPr>
            <a:t> </a:t>
          </a:r>
          <a:r>
            <a:rPr lang="en-US" dirty="0" smtClean="0">
              <a:latin typeface="Arial" charset="0"/>
              <a:ea typeface="Arial" charset="0"/>
              <a:cs typeface="Arial" charset="0"/>
            </a:rPr>
            <a:t>Investments: </a:t>
          </a:r>
        </a:p>
        <a:p>
          <a:r>
            <a:rPr lang="en-US" dirty="0" smtClean="0">
              <a:latin typeface="Arial" charset="0"/>
              <a:ea typeface="Arial" charset="0"/>
              <a:cs typeface="Arial" charset="0"/>
            </a:rPr>
            <a:t>School Site / Departmental Priority ($1K - $99K)</a:t>
          </a:r>
          <a:endParaRPr lang="en-US" dirty="0">
            <a:latin typeface="Arial" charset="0"/>
            <a:ea typeface="Arial" charset="0"/>
            <a:cs typeface="Arial" charset="0"/>
          </a:endParaRPr>
        </a:p>
      </dgm:t>
    </dgm:pt>
    <dgm:pt modelId="{5EF3DC99-E52E-F24A-B309-D7133036DD3F}" type="parTrans" cxnId="{04A935A5-14A0-1E46-8844-61E1EBA75239}">
      <dgm:prSet/>
      <dgm:spPr/>
      <dgm:t>
        <a:bodyPr/>
        <a:lstStyle/>
        <a:p>
          <a:endParaRPr lang="en-US">
            <a:latin typeface="Arial" charset="0"/>
            <a:ea typeface="Arial" charset="0"/>
            <a:cs typeface="Arial" charset="0"/>
          </a:endParaRPr>
        </a:p>
      </dgm:t>
    </dgm:pt>
    <dgm:pt modelId="{278E8A78-E04A-4A4D-B53C-E4C3B1C42B41}" type="sibTrans" cxnId="{04A935A5-14A0-1E46-8844-61E1EBA75239}">
      <dgm:prSet/>
      <dgm:spPr/>
      <dgm:t>
        <a:bodyPr/>
        <a:lstStyle/>
        <a:p>
          <a:endParaRPr lang="en-US">
            <a:latin typeface="Arial" charset="0"/>
            <a:ea typeface="Arial" charset="0"/>
            <a:cs typeface="Arial" charset="0"/>
          </a:endParaRPr>
        </a:p>
      </dgm:t>
    </dgm:pt>
    <dgm:pt modelId="{76E4BD63-7479-864F-A556-46C81A059A46}">
      <dgm:prSet/>
      <dgm:spPr/>
      <dgm:t>
        <a:bodyPr/>
        <a:lstStyle/>
        <a:p>
          <a:r>
            <a:rPr lang="en-US" dirty="0" smtClean="0">
              <a:latin typeface="Arial" charset="0"/>
              <a:ea typeface="Arial" charset="0"/>
              <a:cs typeface="Arial" charset="0"/>
            </a:rPr>
            <a:t>High Leverage</a:t>
          </a:r>
          <a:r>
            <a:rPr lang="en-US" baseline="0" dirty="0" smtClean="0">
              <a:latin typeface="Arial" charset="0"/>
              <a:ea typeface="Arial" charset="0"/>
              <a:cs typeface="Arial" charset="0"/>
            </a:rPr>
            <a:t> </a:t>
          </a:r>
          <a:r>
            <a:rPr lang="en-US" dirty="0" smtClean="0">
              <a:latin typeface="Arial" charset="0"/>
              <a:ea typeface="Arial" charset="0"/>
              <a:cs typeface="Arial" charset="0"/>
            </a:rPr>
            <a:t>Volunteerism, Student Experiences,</a:t>
          </a:r>
          <a:r>
            <a:rPr lang="en-US" baseline="0" dirty="0" smtClean="0">
              <a:latin typeface="Arial" charset="0"/>
              <a:ea typeface="Arial" charset="0"/>
              <a:cs typeface="Arial" charset="0"/>
            </a:rPr>
            <a:t> Student </a:t>
          </a:r>
          <a:r>
            <a:rPr lang="en-US" dirty="0" smtClean="0">
              <a:latin typeface="Arial" charset="0"/>
              <a:ea typeface="Arial" charset="0"/>
              <a:cs typeface="Arial" charset="0"/>
            </a:rPr>
            <a:t>Internships, Resources. (non-monetary)  </a:t>
          </a:r>
          <a:endParaRPr lang="en-US" dirty="0">
            <a:latin typeface="Arial" charset="0"/>
            <a:ea typeface="Arial" charset="0"/>
            <a:cs typeface="Arial" charset="0"/>
          </a:endParaRPr>
        </a:p>
      </dgm:t>
    </dgm:pt>
    <dgm:pt modelId="{082DBF91-FD2C-6B40-87A0-2B6B2938627D}" type="parTrans" cxnId="{3DD3BCC9-48A0-2A45-98F5-08F25FE6B2D6}">
      <dgm:prSet/>
      <dgm:spPr/>
      <dgm:t>
        <a:bodyPr/>
        <a:lstStyle/>
        <a:p>
          <a:endParaRPr lang="en-US">
            <a:latin typeface="Arial" charset="0"/>
            <a:ea typeface="Arial" charset="0"/>
            <a:cs typeface="Arial" charset="0"/>
          </a:endParaRPr>
        </a:p>
      </dgm:t>
    </dgm:pt>
    <dgm:pt modelId="{09030BB2-EBF1-A441-8689-463B3455FE9B}" type="sibTrans" cxnId="{3DD3BCC9-48A0-2A45-98F5-08F25FE6B2D6}">
      <dgm:prSet/>
      <dgm:spPr/>
      <dgm:t>
        <a:bodyPr/>
        <a:lstStyle/>
        <a:p>
          <a:endParaRPr lang="en-US">
            <a:latin typeface="Arial" charset="0"/>
            <a:ea typeface="Arial" charset="0"/>
            <a:cs typeface="Arial" charset="0"/>
          </a:endParaRPr>
        </a:p>
      </dgm:t>
    </dgm:pt>
    <dgm:pt modelId="{68D38A92-2A02-894B-9CD3-C59EC89CF811}" type="pres">
      <dgm:prSet presAssocID="{AF902643-E4A4-4340-8805-9F1188F1FD8F}" presName="compositeShape" presStyleCnt="0">
        <dgm:presLayoutVars>
          <dgm:dir/>
          <dgm:resizeHandles/>
        </dgm:presLayoutVars>
      </dgm:prSet>
      <dgm:spPr/>
    </dgm:pt>
    <dgm:pt modelId="{49C0942F-6289-E14F-893F-3C5484EF0BF6}" type="pres">
      <dgm:prSet presAssocID="{AF902643-E4A4-4340-8805-9F1188F1FD8F}" presName="pyramid" presStyleLbl="node1" presStyleIdx="0" presStyleCnt="1" custLinFactNeighborX="-13867"/>
      <dgm:spPr/>
    </dgm:pt>
    <dgm:pt modelId="{05C1022C-DBE2-B04C-B6C1-60E3D593F421}" type="pres">
      <dgm:prSet presAssocID="{AF902643-E4A4-4340-8805-9F1188F1FD8F}" presName="theList" presStyleCnt="0"/>
      <dgm:spPr/>
    </dgm:pt>
    <dgm:pt modelId="{21BEF1B6-B964-2C42-96B0-71EA11532170}" type="pres">
      <dgm:prSet presAssocID="{6200F4F8-4772-5545-86EB-6FA62E3255C6}" presName="aNode" presStyleLbl="fgAcc1" presStyleIdx="0" presStyleCnt="4" custScaleX="129021">
        <dgm:presLayoutVars>
          <dgm:bulletEnabled val="1"/>
        </dgm:presLayoutVars>
      </dgm:prSet>
      <dgm:spPr/>
      <dgm:t>
        <a:bodyPr/>
        <a:lstStyle/>
        <a:p>
          <a:endParaRPr lang="en-US"/>
        </a:p>
      </dgm:t>
    </dgm:pt>
    <dgm:pt modelId="{C76081D0-1FC8-7140-A50E-BF76B78092FC}" type="pres">
      <dgm:prSet presAssocID="{6200F4F8-4772-5545-86EB-6FA62E3255C6}" presName="aSpace" presStyleCnt="0"/>
      <dgm:spPr/>
    </dgm:pt>
    <dgm:pt modelId="{EC4D85E9-8ED2-C143-AE7A-814208B4F32E}" type="pres">
      <dgm:prSet presAssocID="{0D56CD74-1294-2A43-B30A-0FF200DD71B4}" presName="aNode" presStyleLbl="fgAcc1" presStyleIdx="1" presStyleCnt="4" custScaleX="129021">
        <dgm:presLayoutVars>
          <dgm:bulletEnabled val="1"/>
        </dgm:presLayoutVars>
      </dgm:prSet>
      <dgm:spPr/>
      <dgm:t>
        <a:bodyPr/>
        <a:lstStyle/>
        <a:p>
          <a:endParaRPr lang="en-US"/>
        </a:p>
      </dgm:t>
    </dgm:pt>
    <dgm:pt modelId="{1F0D6AF9-838A-8945-8268-8A9A5335A7BB}" type="pres">
      <dgm:prSet presAssocID="{0D56CD74-1294-2A43-B30A-0FF200DD71B4}" presName="aSpace" presStyleCnt="0"/>
      <dgm:spPr/>
    </dgm:pt>
    <dgm:pt modelId="{7CCE81E2-7882-504C-9672-8B7A6BE1E527}" type="pres">
      <dgm:prSet presAssocID="{99EFD149-1834-E248-8B32-1700AFBB1EC0}" presName="aNode" presStyleLbl="fgAcc1" presStyleIdx="2" presStyleCnt="4" custScaleX="129021">
        <dgm:presLayoutVars>
          <dgm:bulletEnabled val="1"/>
        </dgm:presLayoutVars>
      </dgm:prSet>
      <dgm:spPr/>
      <dgm:t>
        <a:bodyPr/>
        <a:lstStyle/>
        <a:p>
          <a:endParaRPr lang="en-US"/>
        </a:p>
      </dgm:t>
    </dgm:pt>
    <dgm:pt modelId="{8D0C3CF4-0D62-5943-81B8-744A54BB4338}" type="pres">
      <dgm:prSet presAssocID="{99EFD149-1834-E248-8B32-1700AFBB1EC0}" presName="aSpace" presStyleCnt="0"/>
      <dgm:spPr/>
    </dgm:pt>
    <dgm:pt modelId="{0DF2F7FA-78C8-4449-8C30-143B1E7DD3EF}" type="pres">
      <dgm:prSet presAssocID="{76E4BD63-7479-864F-A556-46C81A059A46}" presName="aNode" presStyleLbl="fgAcc1" presStyleIdx="3" presStyleCnt="4" custScaleX="129021">
        <dgm:presLayoutVars>
          <dgm:bulletEnabled val="1"/>
        </dgm:presLayoutVars>
      </dgm:prSet>
      <dgm:spPr/>
      <dgm:t>
        <a:bodyPr/>
        <a:lstStyle/>
        <a:p>
          <a:endParaRPr lang="en-US"/>
        </a:p>
      </dgm:t>
    </dgm:pt>
    <dgm:pt modelId="{C189A6DF-3B1E-6B42-8EB5-77799C5693C8}" type="pres">
      <dgm:prSet presAssocID="{76E4BD63-7479-864F-A556-46C81A059A46}" presName="aSpace" presStyleCnt="0"/>
      <dgm:spPr/>
    </dgm:pt>
  </dgm:ptLst>
  <dgm:cxnLst>
    <dgm:cxn modelId="{3B528A0C-6DE5-B84A-B9F6-95CEA724DF07}" type="presOf" srcId="{0D56CD74-1294-2A43-B30A-0FF200DD71B4}" destId="{EC4D85E9-8ED2-C143-AE7A-814208B4F32E}" srcOrd="0" destOrd="0" presId="urn:microsoft.com/office/officeart/2005/8/layout/pyramid2"/>
    <dgm:cxn modelId="{04A935A5-14A0-1E46-8844-61E1EBA75239}" srcId="{AF902643-E4A4-4340-8805-9F1188F1FD8F}" destId="{99EFD149-1834-E248-8B32-1700AFBB1EC0}" srcOrd="2" destOrd="0" parTransId="{5EF3DC99-E52E-F24A-B309-D7133036DD3F}" sibTransId="{278E8A78-E04A-4A4D-B53C-E4C3B1C42B41}"/>
    <dgm:cxn modelId="{071C6AF6-6408-4F44-9A9F-C708FF19F819}" srcId="{AF902643-E4A4-4340-8805-9F1188F1FD8F}" destId="{6200F4F8-4772-5545-86EB-6FA62E3255C6}" srcOrd="0" destOrd="0" parTransId="{EA3C3A32-C402-B449-B24F-67429373BED2}" sibTransId="{7D515F6B-27E0-1946-83D9-C4050D32AA37}"/>
    <dgm:cxn modelId="{C0AC006A-7BB9-D54D-A279-052BACD0E66B}" type="presOf" srcId="{76E4BD63-7479-864F-A556-46C81A059A46}" destId="{0DF2F7FA-78C8-4449-8C30-143B1E7DD3EF}" srcOrd="0" destOrd="0" presId="urn:microsoft.com/office/officeart/2005/8/layout/pyramid2"/>
    <dgm:cxn modelId="{3DD3BCC9-48A0-2A45-98F5-08F25FE6B2D6}" srcId="{AF902643-E4A4-4340-8805-9F1188F1FD8F}" destId="{76E4BD63-7479-864F-A556-46C81A059A46}" srcOrd="3" destOrd="0" parTransId="{082DBF91-FD2C-6B40-87A0-2B6B2938627D}" sibTransId="{09030BB2-EBF1-A441-8689-463B3455FE9B}"/>
    <dgm:cxn modelId="{774FFED0-A79F-314B-A957-32C3854FB9E5}" type="presOf" srcId="{99EFD149-1834-E248-8B32-1700AFBB1EC0}" destId="{7CCE81E2-7882-504C-9672-8B7A6BE1E527}" srcOrd="0" destOrd="0" presId="urn:microsoft.com/office/officeart/2005/8/layout/pyramid2"/>
    <dgm:cxn modelId="{439E4625-817A-4149-8252-AE2090B8A889}" type="presOf" srcId="{6200F4F8-4772-5545-86EB-6FA62E3255C6}" destId="{21BEF1B6-B964-2C42-96B0-71EA11532170}" srcOrd="0" destOrd="0" presId="urn:microsoft.com/office/officeart/2005/8/layout/pyramid2"/>
    <dgm:cxn modelId="{8DD9DD65-4596-CF48-AC17-0CDF74942272}" type="presOf" srcId="{AF902643-E4A4-4340-8805-9F1188F1FD8F}" destId="{68D38A92-2A02-894B-9CD3-C59EC89CF811}" srcOrd="0" destOrd="0" presId="urn:microsoft.com/office/officeart/2005/8/layout/pyramid2"/>
    <dgm:cxn modelId="{41937C87-EACC-F449-9B12-3C1CA02523A1}" srcId="{AF902643-E4A4-4340-8805-9F1188F1FD8F}" destId="{0D56CD74-1294-2A43-B30A-0FF200DD71B4}" srcOrd="1" destOrd="0" parTransId="{B564CA39-216E-B04C-945A-5D6A5F163735}" sibTransId="{4D38605F-BE7C-A142-AFBE-0152C42C46F0}"/>
    <dgm:cxn modelId="{0C901115-C64A-2342-BCFE-B81F4BF68C09}" type="presParOf" srcId="{68D38A92-2A02-894B-9CD3-C59EC89CF811}" destId="{49C0942F-6289-E14F-893F-3C5484EF0BF6}" srcOrd="0" destOrd="0" presId="urn:microsoft.com/office/officeart/2005/8/layout/pyramid2"/>
    <dgm:cxn modelId="{EC5EC359-8DC5-D344-B8FA-15107090DD90}" type="presParOf" srcId="{68D38A92-2A02-894B-9CD3-C59EC89CF811}" destId="{05C1022C-DBE2-B04C-B6C1-60E3D593F421}" srcOrd="1" destOrd="0" presId="urn:microsoft.com/office/officeart/2005/8/layout/pyramid2"/>
    <dgm:cxn modelId="{D1530B74-2A38-0149-91F3-CF96805B475C}" type="presParOf" srcId="{05C1022C-DBE2-B04C-B6C1-60E3D593F421}" destId="{21BEF1B6-B964-2C42-96B0-71EA11532170}" srcOrd="0" destOrd="0" presId="urn:microsoft.com/office/officeart/2005/8/layout/pyramid2"/>
    <dgm:cxn modelId="{BDB55BD4-E5FB-D245-BCDB-B91CA9F95E70}" type="presParOf" srcId="{05C1022C-DBE2-B04C-B6C1-60E3D593F421}" destId="{C76081D0-1FC8-7140-A50E-BF76B78092FC}" srcOrd="1" destOrd="0" presId="urn:microsoft.com/office/officeart/2005/8/layout/pyramid2"/>
    <dgm:cxn modelId="{795F149C-DD09-4F40-8CE6-ABDB5449C464}" type="presParOf" srcId="{05C1022C-DBE2-B04C-B6C1-60E3D593F421}" destId="{EC4D85E9-8ED2-C143-AE7A-814208B4F32E}" srcOrd="2" destOrd="0" presId="urn:microsoft.com/office/officeart/2005/8/layout/pyramid2"/>
    <dgm:cxn modelId="{E3F8DBE6-C1F0-1243-80A6-5F6A46EA3BD0}" type="presParOf" srcId="{05C1022C-DBE2-B04C-B6C1-60E3D593F421}" destId="{1F0D6AF9-838A-8945-8268-8A9A5335A7BB}" srcOrd="3" destOrd="0" presId="urn:microsoft.com/office/officeart/2005/8/layout/pyramid2"/>
    <dgm:cxn modelId="{1FD14071-3E32-8145-AA35-77978E9B0263}" type="presParOf" srcId="{05C1022C-DBE2-B04C-B6C1-60E3D593F421}" destId="{7CCE81E2-7882-504C-9672-8B7A6BE1E527}" srcOrd="4" destOrd="0" presId="urn:microsoft.com/office/officeart/2005/8/layout/pyramid2"/>
    <dgm:cxn modelId="{6BE37D5E-FC16-9E40-9777-61F7105D584D}" type="presParOf" srcId="{05C1022C-DBE2-B04C-B6C1-60E3D593F421}" destId="{8D0C3CF4-0D62-5943-81B8-744A54BB4338}" srcOrd="5" destOrd="0" presId="urn:microsoft.com/office/officeart/2005/8/layout/pyramid2"/>
    <dgm:cxn modelId="{388CA04B-8CC4-EA49-B89E-E5E6B1AE6403}" type="presParOf" srcId="{05C1022C-DBE2-B04C-B6C1-60E3D593F421}" destId="{0DF2F7FA-78C8-4449-8C30-143B1E7DD3EF}" srcOrd="6" destOrd="0" presId="urn:microsoft.com/office/officeart/2005/8/layout/pyramid2"/>
    <dgm:cxn modelId="{4F16E8A5-9F28-5041-B2F9-613960FDC051}" type="presParOf" srcId="{05C1022C-DBE2-B04C-B6C1-60E3D593F421}" destId="{C189A6DF-3B1E-6B42-8EB5-77799C5693C8}" srcOrd="7" destOrd="0" presId="urn:microsoft.com/office/officeart/2005/8/layout/pyramid2"/>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9CD3C2C-E65B-44E4-94B5-EAAFB012BC9D}" type="datetimeFigureOut">
              <a:rPr lang="en-US" smtClean="0"/>
              <a:t>5/15/2019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055E327-2B31-4007-9D66-B659992C5D46}" type="slidenum">
              <a:rPr lang="en-US" smtClean="0"/>
              <a:t>‹#›</a:t>
            </a:fld>
            <a:endParaRPr lang="en-US"/>
          </a:p>
        </p:txBody>
      </p:sp>
    </p:spTree>
    <p:extLst>
      <p:ext uri="{BB962C8B-B14F-4D97-AF65-F5344CB8AC3E}">
        <p14:creationId xmlns:p14="http://schemas.microsoft.com/office/powerpoint/2010/main" val="1846945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10C4B51-3228-7D4E-A79A-0F8771D7D185}" type="datetimeFigureOut">
              <a:rPr lang="en-US" smtClean="0"/>
              <a:t>5/15/2019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9972D7-B125-9545-B3F1-D60A2D4C78C3}" type="slidenum">
              <a:rPr lang="en-US" smtClean="0"/>
              <a:t>‹#›</a:t>
            </a:fld>
            <a:endParaRPr lang="en-US" dirty="0"/>
          </a:p>
        </p:txBody>
      </p:sp>
    </p:spTree>
    <p:extLst>
      <p:ext uri="{BB962C8B-B14F-4D97-AF65-F5344CB8AC3E}">
        <p14:creationId xmlns:p14="http://schemas.microsoft.com/office/powerpoint/2010/main" val="279583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2F8388-6E2A-4F85-B428-35471EDCA0FB}" type="slidenum">
              <a:rPr lang="en-US" smtClean="0"/>
              <a:t>4</a:t>
            </a:fld>
            <a:endParaRPr lang="en-US" dirty="0"/>
          </a:p>
        </p:txBody>
      </p:sp>
    </p:spTree>
    <p:extLst>
      <p:ext uri="{BB962C8B-B14F-4D97-AF65-F5344CB8AC3E}">
        <p14:creationId xmlns:p14="http://schemas.microsoft.com/office/powerpoint/2010/main" val="52385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2F8388-6E2A-4F85-B428-35471EDCA0FB}" type="slidenum">
              <a:rPr lang="en-US" smtClean="0"/>
              <a:t>10</a:t>
            </a:fld>
            <a:endParaRPr lang="en-US" dirty="0"/>
          </a:p>
        </p:txBody>
      </p:sp>
    </p:spTree>
    <p:extLst>
      <p:ext uri="{BB962C8B-B14F-4D97-AF65-F5344CB8AC3E}">
        <p14:creationId xmlns:p14="http://schemas.microsoft.com/office/powerpoint/2010/main" val="56271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2F8388-6E2A-4F85-B428-35471EDCA0FB}" type="slidenum">
              <a:rPr lang="en-US" smtClean="0"/>
              <a:t>11</a:t>
            </a:fld>
            <a:endParaRPr lang="en-US" dirty="0"/>
          </a:p>
        </p:txBody>
      </p:sp>
    </p:spTree>
    <p:extLst>
      <p:ext uri="{BB962C8B-B14F-4D97-AF65-F5344CB8AC3E}">
        <p14:creationId xmlns:p14="http://schemas.microsoft.com/office/powerpoint/2010/main" val="690074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60691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117607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78654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205880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201729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26222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52692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201750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150852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59338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070F3-9688-004A-9F45-7AEBAB4954A6}" type="datetimeFigureOut">
              <a:rPr lang="en-US" smtClean="0"/>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20380-6EF7-554F-BC17-D596B3306B48}" type="slidenum">
              <a:rPr lang="en-US" smtClean="0"/>
              <a:t>‹#›</a:t>
            </a:fld>
            <a:endParaRPr lang="en-US" dirty="0"/>
          </a:p>
        </p:txBody>
      </p:sp>
    </p:spTree>
    <p:extLst>
      <p:ext uri="{BB962C8B-B14F-4D97-AF65-F5344CB8AC3E}">
        <p14:creationId xmlns:p14="http://schemas.microsoft.com/office/powerpoint/2010/main" val="11889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070F3-9688-004A-9F45-7AEBAB4954A6}" type="datetimeFigureOut">
              <a:rPr lang="en-US" smtClean="0"/>
              <a:t>5/15/2019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20380-6EF7-554F-BC17-D596B3306B48}" type="slidenum">
              <a:rPr lang="en-US" smtClean="0"/>
              <a:t>‹#›</a:t>
            </a:fld>
            <a:endParaRPr lang="en-US" dirty="0"/>
          </a:p>
        </p:txBody>
      </p:sp>
    </p:spTree>
    <p:extLst>
      <p:ext uri="{BB962C8B-B14F-4D97-AF65-F5344CB8AC3E}">
        <p14:creationId xmlns:p14="http://schemas.microsoft.com/office/powerpoint/2010/main" val="8334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FundforPPS.or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643" t="85873" r="9643" b="7619"/>
          <a:stretch/>
        </p:blipFill>
        <p:spPr>
          <a:xfrm>
            <a:off x="3570513" y="5943600"/>
            <a:ext cx="2351315" cy="446316"/>
          </a:xfrm>
          <a:prstGeom prst="rect">
            <a:avLst/>
          </a:prstGeom>
        </p:spPr>
      </p:pic>
      <p:sp>
        <p:nvSpPr>
          <p:cNvPr id="4" name="TextBox 3"/>
          <p:cNvSpPr txBox="1"/>
          <p:nvPr/>
        </p:nvSpPr>
        <p:spPr>
          <a:xfrm>
            <a:off x="2542816" y="5229611"/>
            <a:ext cx="4406708" cy="553998"/>
          </a:xfrm>
          <a:prstGeom prst="rect">
            <a:avLst/>
          </a:prstGeom>
          <a:noFill/>
          <a:ln>
            <a:noFill/>
          </a:ln>
        </p:spPr>
        <p:txBody>
          <a:bodyPr wrap="square" lIns="0" tIns="0" rIns="0" bIns="0" rtlCol="0">
            <a:spAutoFit/>
          </a:bodyPr>
          <a:lstStyle/>
          <a:p>
            <a:pPr algn="ctr"/>
            <a:r>
              <a:rPr lang="en-US" b="1" dirty="0" smtClean="0">
                <a:solidFill>
                  <a:schemeClr val="bg1"/>
                </a:solidFill>
                <a:latin typeface="Arial" panose="020B0604020202020204" pitchFamily="34" charset="0"/>
                <a:cs typeface="Arial" panose="020B0604020202020204" pitchFamily="34" charset="0"/>
              </a:rPr>
              <a:t>Presentation to the Board of Education</a:t>
            </a:r>
          </a:p>
          <a:p>
            <a:pPr algn="ctr"/>
            <a:r>
              <a:rPr lang="en-US" b="1" dirty="0" smtClean="0">
                <a:solidFill>
                  <a:schemeClr val="bg1"/>
                </a:solidFill>
                <a:latin typeface="Arial" panose="020B0604020202020204" pitchFamily="34" charset="0"/>
                <a:cs typeface="Arial" panose="020B0604020202020204" pitchFamily="34" charset="0"/>
              </a:rPr>
              <a:t>May 21, 2019</a:t>
            </a:r>
          </a:p>
        </p:txBody>
      </p:sp>
    </p:spTree>
    <p:extLst>
      <p:ext uri="{BB962C8B-B14F-4D97-AF65-F5344CB8AC3E}">
        <p14:creationId xmlns:p14="http://schemas.microsoft.com/office/powerpoint/2010/main" val="4301040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8" name="TextBox 37"/>
          <p:cNvSpPr txBox="1"/>
          <p:nvPr/>
        </p:nvSpPr>
        <p:spPr>
          <a:xfrm>
            <a:off x="340203" y="542814"/>
            <a:ext cx="832104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TIERED LEVELS OF PARTNERSHIPS AND FUNDRAISING EFFORTS</a:t>
            </a:r>
            <a:endParaRPr lang="en-US" dirty="0" smtClean="0">
              <a:solidFill>
                <a:srgbClr val="01538B"/>
              </a:solidFill>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284833003"/>
              </p:ext>
            </p:extLst>
          </p:nvPr>
        </p:nvGraphicFramePr>
        <p:xfrm>
          <a:off x="3657600" y="2548253"/>
          <a:ext cx="4857750" cy="3376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ight Brace 4"/>
          <p:cNvSpPr/>
          <p:nvPr/>
        </p:nvSpPr>
        <p:spPr>
          <a:xfrm>
            <a:off x="3028950" y="2678517"/>
            <a:ext cx="381000" cy="3246431"/>
          </a:xfrm>
          <a:prstGeom prst="rightBrace">
            <a:avLst>
              <a:gd name="adj1" fmla="val 94583"/>
              <a:gd name="adj2" fmla="val 48239"/>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443725" y="2548253"/>
            <a:ext cx="2395168" cy="3662541"/>
          </a:xfrm>
          <a:prstGeom prst="rect">
            <a:avLst/>
          </a:prstGeom>
          <a:noFill/>
          <a:ln>
            <a:noFill/>
          </a:ln>
        </p:spPr>
        <p:txBody>
          <a:bodyPr wrap="square" lIns="0" tIns="0" rIns="0" bIns="0" rtlCol="0">
            <a:spAutoFit/>
          </a:bodyPr>
          <a:lstStyle/>
          <a:p>
            <a:pPr marL="342900" indent="-342900">
              <a:buFont typeface="+mj-lt"/>
              <a:buAutoNum type="arabicPeriod"/>
            </a:pPr>
            <a:r>
              <a:rPr lang="en-US" sz="1400" b="1" dirty="0" smtClean="0">
                <a:latin typeface="Arial" panose="020B0604020202020204" pitchFamily="34" charset="0"/>
                <a:cs typeface="Arial" panose="020B0604020202020204" pitchFamily="34" charset="0"/>
              </a:rPr>
              <a:t>Committed Generosity Network</a:t>
            </a:r>
          </a:p>
          <a:p>
            <a:pPr marL="342900" indent="-342900">
              <a:buFont typeface="+mj-lt"/>
              <a:buAutoNum type="arabicPeriod"/>
            </a:pPr>
            <a:endParaRPr lang="en-US" sz="1400" b="1" dirty="0">
              <a:latin typeface="Arial" panose="020B0604020202020204" pitchFamily="34" charset="0"/>
              <a:cs typeface="Arial" panose="020B0604020202020204" pitchFamily="34" charset="0"/>
            </a:endParaRPr>
          </a:p>
          <a:p>
            <a:pPr marL="342900" indent="-342900">
              <a:buFont typeface="+mj-lt"/>
              <a:buAutoNum type="arabicPeriod"/>
            </a:pPr>
            <a:r>
              <a:rPr lang="en-US" sz="1400" b="1" dirty="0" smtClean="0">
                <a:latin typeface="Arial" panose="020B0604020202020204" pitchFamily="34" charset="0"/>
                <a:cs typeface="Arial" panose="020B0604020202020204" pitchFamily="34" charset="0"/>
              </a:rPr>
              <a:t>Culture of Philanthropy and Innovation</a:t>
            </a:r>
            <a:endParaRPr lang="en-US" sz="1400" dirty="0" smtClean="0">
              <a:latin typeface="Arial" panose="020B0604020202020204" pitchFamily="34" charset="0"/>
              <a:cs typeface="Arial" panose="020B0604020202020204" pitchFamily="34" charset="0"/>
            </a:endParaRPr>
          </a:p>
          <a:p>
            <a:pPr marL="342900" indent="-342900">
              <a:buFont typeface="+mj-lt"/>
              <a:buAutoNum type="arabicPeriod"/>
            </a:pPr>
            <a:endParaRPr lang="en-US" sz="1400" b="1" dirty="0" smtClean="0">
              <a:latin typeface="Arial" panose="020B0604020202020204" pitchFamily="34" charset="0"/>
              <a:cs typeface="Arial" panose="020B0604020202020204" pitchFamily="34" charset="0"/>
            </a:endParaRPr>
          </a:p>
          <a:p>
            <a:pPr marL="342900" indent="-342900">
              <a:buFont typeface="+mj-lt"/>
              <a:buAutoNum type="arabicPeriod"/>
            </a:pPr>
            <a:r>
              <a:rPr lang="en-US" sz="1400" b="1" dirty="0" smtClean="0">
                <a:latin typeface="Arial" panose="020B0604020202020204" pitchFamily="34" charset="0"/>
                <a:cs typeface="Arial" panose="020B0604020202020204" pitchFamily="34" charset="0"/>
              </a:rPr>
              <a:t>Clear Strategic </a:t>
            </a:r>
            <a:r>
              <a:rPr lang="en-US" sz="1400" b="1" dirty="0">
                <a:latin typeface="Arial" panose="020B0604020202020204" pitchFamily="34" charset="0"/>
                <a:cs typeface="Arial" panose="020B0604020202020204" pitchFamily="34" charset="0"/>
              </a:rPr>
              <a:t>Direction &amp; Alignment </a:t>
            </a:r>
            <a:endParaRPr lang="en-US" sz="1400" b="1" dirty="0" smtClean="0">
              <a:latin typeface="Arial" panose="020B0604020202020204" pitchFamily="34" charset="0"/>
              <a:cs typeface="Arial" panose="020B0604020202020204" pitchFamily="34" charset="0"/>
            </a:endParaRPr>
          </a:p>
          <a:p>
            <a:pPr marL="342900" indent="-342900">
              <a:buFont typeface="+mj-lt"/>
              <a:buAutoNum type="arabicPeriod"/>
            </a:pPr>
            <a:endParaRPr lang="en-US" sz="1400" b="1" dirty="0">
              <a:latin typeface="Arial" panose="020B0604020202020204" pitchFamily="34" charset="0"/>
              <a:cs typeface="Arial" panose="020B0604020202020204" pitchFamily="34" charset="0"/>
            </a:endParaRPr>
          </a:p>
          <a:p>
            <a:pPr marL="342900" indent="-342900">
              <a:buFont typeface="+mj-lt"/>
              <a:buAutoNum type="arabicPeriod"/>
            </a:pPr>
            <a:r>
              <a:rPr lang="en-US" sz="1400" b="1" dirty="0" smtClean="0">
                <a:latin typeface="Arial" panose="020B0604020202020204" pitchFamily="34" charset="0"/>
                <a:cs typeface="Arial" panose="020B0604020202020204" pitchFamily="34" charset="0"/>
              </a:rPr>
              <a:t>Excellent Customer Service</a:t>
            </a:r>
            <a:br>
              <a:rPr lang="en-US" sz="1400" b="1" dirty="0" smtClean="0">
                <a:latin typeface="Arial" panose="020B0604020202020204" pitchFamily="34" charset="0"/>
                <a:cs typeface="Arial" panose="020B0604020202020204" pitchFamily="34" charset="0"/>
              </a:rPr>
            </a:br>
            <a:endParaRPr lang="en-US" sz="1400" b="1" dirty="0">
              <a:latin typeface="Arial" panose="020B0604020202020204" pitchFamily="34" charset="0"/>
              <a:cs typeface="Arial" panose="020B0604020202020204" pitchFamily="34" charset="0"/>
            </a:endParaRPr>
          </a:p>
          <a:p>
            <a:pPr marL="342900" indent="-342900">
              <a:buFont typeface="+mj-lt"/>
              <a:buAutoNum type="arabicPeriod"/>
            </a:pPr>
            <a:r>
              <a:rPr lang="en-US" sz="1400" b="1" dirty="0" smtClean="0">
                <a:latin typeface="Arial" panose="020B0604020202020204" pitchFamily="34" charset="0"/>
                <a:cs typeface="Arial" panose="020B0604020202020204" pitchFamily="34" charset="0"/>
              </a:rPr>
              <a:t>Systemic Accountability</a:t>
            </a:r>
          </a:p>
          <a:p>
            <a:pPr marL="342900" indent="-342900">
              <a:buFont typeface="+mj-lt"/>
              <a:buAutoNum type="arabicPeriod"/>
            </a:pPr>
            <a:endParaRPr lang="en-US" sz="1400" b="1" dirty="0">
              <a:latin typeface="Arial" panose="020B0604020202020204" pitchFamily="34" charset="0"/>
              <a:cs typeface="Arial" panose="020B0604020202020204" pitchFamily="34" charset="0"/>
            </a:endParaRPr>
          </a:p>
          <a:p>
            <a:pPr marL="342900" indent="-342900">
              <a:buFont typeface="+mj-lt"/>
              <a:buAutoNum type="arabicPeriod"/>
            </a:pPr>
            <a:r>
              <a:rPr lang="en-US" sz="1400" b="1" dirty="0" smtClean="0">
                <a:latin typeface="Arial" panose="020B0604020202020204" pitchFamily="34" charset="0"/>
                <a:cs typeface="Arial" panose="020B0604020202020204" pitchFamily="34" charset="0"/>
              </a:rPr>
              <a:t>Lead with Racial Equity and Social Justice</a:t>
            </a:r>
          </a:p>
          <a:p>
            <a:pPr marL="342900" indent="-342900">
              <a:buFont typeface="+mj-lt"/>
              <a:buAutoNum type="arabicPeriod"/>
            </a:pPr>
            <a:endParaRPr lang="en-US" sz="1400" b="1" dirty="0" smtClean="0">
              <a:latin typeface="Arial" panose="020B0604020202020204" pitchFamily="34" charset="0"/>
              <a:cs typeface="Arial" panose="020B0604020202020204" pitchFamily="34" charset="0"/>
            </a:endParaRPr>
          </a:p>
        </p:txBody>
      </p:sp>
      <p:sp>
        <p:nvSpPr>
          <p:cNvPr id="8" name="Rectangle 7"/>
          <p:cNvSpPr/>
          <p:nvPr/>
        </p:nvSpPr>
        <p:spPr>
          <a:xfrm>
            <a:off x="340203" y="1006331"/>
            <a:ext cx="7028160" cy="954107"/>
          </a:xfrm>
          <a:prstGeom prst="rect">
            <a:avLst/>
          </a:prstGeom>
        </p:spPr>
        <p:txBody>
          <a:bodyPr wrap="square">
            <a:spAutoFit/>
          </a:bodyPr>
          <a:lstStyle/>
          <a:p>
            <a:pPr algn="just"/>
            <a:r>
              <a:rPr lang="en-US" sz="1400" dirty="0" smtClean="0">
                <a:latin typeface="Arial" charset="0"/>
                <a:ea typeface="Arial" charset="0"/>
                <a:cs typeface="Arial" charset="0"/>
              </a:rPr>
              <a:t>The Fund for PPS will build connections between the District and the community to foster a culture of engagement and investment in public education that will (1) </a:t>
            </a:r>
            <a:r>
              <a:rPr lang="en-US" sz="1400" dirty="0">
                <a:latin typeface="Arial" charset="0"/>
                <a:ea typeface="Arial" charset="0"/>
                <a:cs typeface="Arial" charset="0"/>
              </a:rPr>
              <a:t>d</a:t>
            </a:r>
            <a:r>
              <a:rPr lang="en-US" sz="1400" dirty="0" smtClean="0">
                <a:latin typeface="Arial" charset="0"/>
                <a:ea typeface="Arial" charset="0"/>
                <a:cs typeface="Arial" charset="0"/>
              </a:rPr>
              <a:t>rive financial, in-kind and human capital resources to district priorities; (2) </a:t>
            </a:r>
            <a:r>
              <a:rPr lang="en-US" sz="1400" dirty="0">
                <a:latin typeface="Arial" charset="0"/>
                <a:ea typeface="Arial" charset="0"/>
                <a:cs typeface="Arial" charset="0"/>
              </a:rPr>
              <a:t>l</a:t>
            </a:r>
            <a:r>
              <a:rPr lang="en-US" sz="1400" dirty="0" smtClean="0">
                <a:latin typeface="Arial" charset="0"/>
                <a:ea typeface="Arial" charset="0"/>
                <a:cs typeface="Arial" charset="0"/>
              </a:rPr>
              <a:t>everage data and insights to drive innovation, change and shared value.</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1814284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8" name="TextBox 37"/>
          <p:cNvSpPr txBox="1"/>
          <p:nvPr/>
        </p:nvSpPr>
        <p:spPr>
          <a:xfrm>
            <a:off x="457200" y="1067989"/>
            <a:ext cx="5199321"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FUND FOR PORTLAND PUBLIC SCHOOLS</a:t>
            </a:r>
            <a:endParaRPr lang="en-US" dirty="0" smtClean="0">
              <a:solidFill>
                <a:srgbClr val="01538B"/>
              </a:solidFill>
              <a:latin typeface="Arial" panose="020B0604020202020204" pitchFamily="34" charset="0"/>
              <a:cs typeface="Arial" panose="020B0604020202020204" pitchFamily="34" charset="0"/>
            </a:endParaRPr>
          </a:p>
        </p:txBody>
      </p:sp>
      <p:sp>
        <p:nvSpPr>
          <p:cNvPr id="3" name="Rectangle 2"/>
          <p:cNvSpPr/>
          <p:nvPr/>
        </p:nvSpPr>
        <p:spPr>
          <a:xfrm>
            <a:off x="457199" y="1691694"/>
            <a:ext cx="4736991" cy="3539430"/>
          </a:xfrm>
          <a:prstGeom prst="rect">
            <a:avLst/>
          </a:prstGeom>
        </p:spPr>
        <p:txBody>
          <a:bodyPr wrap="square">
            <a:spAutoFit/>
          </a:bodyPr>
          <a:lstStyle/>
          <a:p>
            <a:pPr algn="just"/>
            <a:r>
              <a:rPr lang="en-US" sz="1400" dirty="0" smtClean="0">
                <a:latin typeface="Arial" charset="0"/>
                <a:ea typeface="Arial" charset="0"/>
                <a:cs typeface="Arial" charset="0"/>
              </a:rPr>
              <a:t>The Fund for PPS will serve as the backbone nonprofit organization </a:t>
            </a:r>
            <a:r>
              <a:rPr lang="en-US" sz="1400" dirty="0">
                <a:latin typeface="Arial" charset="0"/>
                <a:ea typeface="Arial" charset="0"/>
                <a:cs typeface="Arial" charset="0"/>
              </a:rPr>
              <a:t>solely focused on strengthening and expanding private and philanthropic investments on behalf of the District. </a:t>
            </a:r>
            <a:endParaRPr lang="en-US" sz="1400" dirty="0" smtClean="0">
              <a:latin typeface="Arial" charset="0"/>
              <a:ea typeface="Arial" charset="0"/>
              <a:cs typeface="Arial" charset="0"/>
            </a:endParaRPr>
          </a:p>
          <a:p>
            <a:pPr algn="just"/>
            <a:endParaRPr lang="en-US" sz="1400" dirty="0">
              <a:latin typeface="Arial" charset="0"/>
              <a:ea typeface="Arial" charset="0"/>
              <a:cs typeface="Arial" charset="0"/>
            </a:endParaRPr>
          </a:p>
          <a:p>
            <a:pPr algn="just"/>
            <a:r>
              <a:rPr lang="en-US" sz="1400" dirty="0" smtClean="0">
                <a:latin typeface="Arial" charset="0"/>
                <a:ea typeface="Arial" charset="0"/>
                <a:cs typeface="Arial" charset="0"/>
              </a:rPr>
              <a:t>These </a:t>
            </a:r>
            <a:r>
              <a:rPr lang="en-US" sz="1400" dirty="0">
                <a:latin typeface="Arial" charset="0"/>
                <a:ea typeface="Arial" charset="0"/>
                <a:cs typeface="Arial" charset="0"/>
              </a:rPr>
              <a:t>investments will be closely aligned to </a:t>
            </a:r>
            <a:r>
              <a:rPr lang="en-US" sz="1400" dirty="0" smtClean="0">
                <a:latin typeface="Arial" charset="0"/>
                <a:ea typeface="Arial" charset="0"/>
                <a:cs typeface="Arial" charset="0"/>
              </a:rPr>
              <a:t>PPS’ core vision</a:t>
            </a:r>
            <a:r>
              <a:rPr lang="en-US" sz="1400" dirty="0">
                <a:latin typeface="Arial" charset="0"/>
                <a:ea typeface="Arial" charset="0"/>
                <a:cs typeface="Arial" charset="0"/>
              </a:rPr>
              <a:t>, strategic plan and </a:t>
            </a:r>
            <a:r>
              <a:rPr lang="en-US" sz="1400" dirty="0" smtClean="0">
                <a:latin typeface="Arial" charset="0"/>
                <a:ea typeface="Arial" charset="0"/>
                <a:cs typeface="Arial" charset="0"/>
              </a:rPr>
              <a:t>critical content </a:t>
            </a:r>
            <a:r>
              <a:rPr lang="en-US" sz="1400" dirty="0">
                <a:latin typeface="Arial" charset="0"/>
                <a:ea typeface="Arial" charset="0"/>
                <a:cs typeface="Arial" charset="0"/>
              </a:rPr>
              <a:t>areas. </a:t>
            </a:r>
            <a:r>
              <a:rPr lang="en-US" sz="1400" dirty="0" smtClean="0">
                <a:latin typeface="Arial" charset="0"/>
                <a:ea typeface="Arial" charset="0"/>
                <a:cs typeface="Arial" charset="0"/>
              </a:rPr>
              <a:t> </a:t>
            </a:r>
          </a:p>
          <a:p>
            <a:pPr algn="just"/>
            <a:endParaRPr lang="en-US" sz="1400" b="0" dirty="0">
              <a:effectLst/>
              <a:latin typeface="Arial" charset="0"/>
              <a:ea typeface="Arial" charset="0"/>
              <a:cs typeface="Arial" charset="0"/>
            </a:endParaRPr>
          </a:p>
          <a:p>
            <a:pPr algn="just"/>
            <a:r>
              <a:rPr lang="en-US" sz="1400" dirty="0" smtClean="0">
                <a:latin typeface="Arial" charset="0"/>
                <a:ea typeface="Arial" charset="0"/>
                <a:cs typeface="Arial" charset="0"/>
              </a:rPr>
              <a:t>In close coordination with the District’s leadership, The Fund for PPS will serve as the primary (not exclusive) vehicle for creating, coordinating and facilitating public, private, and philanthropic partnerships that foster equitable opportunities and benefits for students of PPS. </a:t>
            </a:r>
          </a:p>
          <a:p>
            <a:pPr algn="just"/>
            <a:endParaRPr lang="en-US" sz="1400" dirty="0">
              <a:latin typeface="Arial" charset="0"/>
              <a:ea typeface="Arial" charset="0"/>
              <a:cs typeface="Arial" charset="0"/>
            </a:endParaRPr>
          </a:p>
          <a:p>
            <a:pPr algn="just"/>
            <a:r>
              <a:rPr lang="en-US" sz="1400" dirty="0" smtClean="0">
                <a:latin typeface="Arial" charset="0"/>
                <a:ea typeface="Arial" charset="0"/>
                <a:cs typeface="Arial" charset="0"/>
              </a:rPr>
              <a:t>It will also be responsible for stewarding, augmenting and supporting local school foundation efforts across PPS. </a:t>
            </a:r>
            <a:endParaRPr lang="en-US" sz="1400" dirty="0">
              <a:latin typeface="Arial" charset="0"/>
              <a:ea typeface="Arial" charset="0"/>
              <a:cs typeface="Arial"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348" t="31318" r="58837" b="39380"/>
          <a:stretch/>
        </p:blipFill>
        <p:spPr>
          <a:xfrm>
            <a:off x="5774461" y="2459419"/>
            <a:ext cx="2789269" cy="1711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598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766324" y="1103856"/>
            <a:ext cx="6011916" cy="4443770"/>
          </a:xfrm>
          <a:prstGeom prst="roundRect">
            <a:avLst>
              <a:gd name="adj" fmla="val 1775"/>
            </a:avLst>
          </a:prstGeom>
          <a:noFill/>
          <a:ln w="28575">
            <a:noFill/>
          </a:ln>
        </p:spPr>
        <p:txBody>
          <a:bodyPr wrap="square" rtlCol="0">
            <a:spAutoFit/>
          </a:bodyPr>
          <a:lstStyle/>
          <a:p>
            <a:pPr lvl="2" algn="just"/>
            <a:r>
              <a:rPr lang="en-US" sz="1400" b="1" dirty="0" smtClean="0">
                <a:solidFill>
                  <a:srgbClr val="01538B"/>
                </a:solidFill>
                <a:latin typeface="Arial" charset="0"/>
                <a:ea typeface="Arial" charset="0"/>
                <a:cs typeface="Arial" charset="0"/>
              </a:rPr>
              <a:t>Build Our “Generosity Network”</a:t>
            </a:r>
            <a:endParaRPr lang="en-US" sz="1400" b="1" dirty="0">
              <a:solidFill>
                <a:srgbClr val="01538B"/>
              </a:solidFill>
              <a:latin typeface="Arial" charset="0"/>
              <a:ea typeface="Arial" charset="0"/>
              <a:cs typeface="Arial" charset="0"/>
            </a:endParaRPr>
          </a:p>
          <a:p>
            <a:pPr lvl="2" algn="just"/>
            <a:r>
              <a:rPr lang="en-US" sz="1400" dirty="0" smtClean="0">
                <a:latin typeface="Arial" charset="0"/>
                <a:ea typeface="Arial" charset="0"/>
                <a:cs typeface="Arial" charset="0"/>
              </a:rPr>
              <a:t>Leverage the assets of various influential philanthropic and community leaders (Board of Directors), cultivating, soliciting </a:t>
            </a:r>
            <a:r>
              <a:rPr lang="en-US" sz="1400" dirty="0">
                <a:latin typeface="Arial" charset="0"/>
                <a:ea typeface="Arial" charset="0"/>
                <a:cs typeface="Arial" charset="0"/>
              </a:rPr>
              <a:t>and </a:t>
            </a:r>
            <a:r>
              <a:rPr lang="en-US" sz="1400" dirty="0" smtClean="0">
                <a:latin typeface="Arial" charset="0"/>
                <a:ea typeface="Arial" charset="0"/>
                <a:cs typeface="Arial" charset="0"/>
              </a:rPr>
              <a:t>stewarding </a:t>
            </a:r>
            <a:r>
              <a:rPr lang="en-US" sz="1400" dirty="0">
                <a:latin typeface="Arial" charset="0"/>
                <a:ea typeface="Arial" charset="0"/>
                <a:cs typeface="Arial" charset="0"/>
              </a:rPr>
              <a:t>high-impact philanthropic investors and strategic partners that promote a bold, innovative and comprehensive K-12 education system in Portland.</a:t>
            </a:r>
          </a:p>
          <a:p>
            <a:pPr lvl="2" algn="just"/>
            <a:endParaRPr lang="en-US" sz="1400" dirty="0">
              <a:latin typeface="Arial" charset="0"/>
              <a:ea typeface="Arial" charset="0"/>
              <a:cs typeface="Arial" charset="0"/>
            </a:endParaRPr>
          </a:p>
          <a:p>
            <a:pPr lvl="2"/>
            <a:r>
              <a:rPr lang="en-US" sz="1400" b="1" dirty="0" smtClean="0">
                <a:solidFill>
                  <a:srgbClr val="01538B"/>
                </a:solidFill>
                <a:latin typeface="Arial" charset="0"/>
                <a:ea typeface="Arial" charset="0"/>
                <a:cs typeface="Arial" charset="0"/>
              </a:rPr>
              <a:t>Steward Strategic Investments and Augment </a:t>
            </a:r>
            <a:br>
              <a:rPr lang="en-US" sz="1400" b="1" dirty="0" smtClean="0">
                <a:solidFill>
                  <a:srgbClr val="01538B"/>
                </a:solidFill>
                <a:latin typeface="Arial" charset="0"/>
                <a:ea typeface="Arial" charset="0"/>
                <a:cs typeface="Arial" charset="0"/>
              </a:rPr>
            </a:br>
            <a:r>
              <a:rPr lang="en-US" sz="1400" b="1" dirty="0" smtClean="0">
                <a:solidFill>
                  <a:srgbClr val="01538B"/>
                </a:solidFill>
                <a:latin typeface="Arial" charset="0"/>
                <a:ea typeface="Arial" charset="0"/>
                <a:cs typeface="Arial" charset="0"/>
              </a:rPr>
              <a:t>Local School Foundation Efforts</a:t>
            </a:r>
          </a:p>
          <a:p>
            <a:pPr lvl="2" algn="just"/>
            <a:r>
              <a:rPr lang="en-US" sz="1400" dirty="0" smtClean="0">
                <a:latin typeface="Arial" charset="0"/>
                <a:ea typeface="Arial" charset="0"/>
                <a:cs typeface="Arial" charset="0"/>
              </a:rPr>
              <a:t>Establish </a:t>
            </a:r>
            <a:r>
              <a:rPr lang="en-US" sz="1400" dirty="0">
                <a:latin typeface="Arial" charset="0"/>
                <a:ea typeface="Arial" charset="0"/>
                <a:cs typeface="Arial" charset="0"/>
              </a:rPr>
              <a:t>and nurture long lasting collaborative relationships between </a:t>
            </a:r>
            <a:r>
              <a:rPr lang="en-US" sz="1400" dirty="0" smtClean="0">
                <a:latin typeface="Arial" charset="0"/>
                <a:ea typeface="Arial" charset="0"/>
                <a:cs typeface="Arial" charset="0"/>
              </a:rPr>
              <a:t>PPS, a robust </a:t>
            </a:r>
            <a:r>
              <a:rPr lang="en-US" sz="1400" dirty="0">
                <a:latin typeface="Arial" charset="0"/>
                <a:ea typeface="Arial" charset="0"/>
                <a:cs typeface="Arial" charset="0"/>
              </a:rPr>
              <a:t>portfolio of philanthropic investors and strategic </a:t>
            </a:r>
            <a:r>
              <a:rPr lang="en-US" sz="1400" dirty="0" smtClean="0">
                <a:latin typeface="Arial" charset="0"/>
                <a:ea typeface="Arial" charset="0"/>
                <a:cs typeface="Arial" charset="0"/>
              </a:rPr>
              <a:t>partners</a:t>
            </a:r>
            <a:r>
              <a:rPr lang="en-US" sz="1400" dirty="0">
                <a:latin typeface="Arial" charset="0"/>
                <a:ea typeface="Arial" charset="0"/>
                <a:cs typeface="Arial" charset="0"/>
              </a:rPr>
              <a:t> </a:t>
            </a:r>
            <a:r>
              <a:rPr lang="en-US" sz="1400" dirty="0" smtClean="0">
                <a:latin typeface="Arial" charset="0"/>
                <a:ea typeface="Arial" charset="0"/>
                <a:cs typeface="Arial" charset="0"/>
              </a:rPr>
              <a:t>and our school communities. </a:t>
            </a:r>
          </a:p>
          <a:p>
            <a:pPr lvl="2" algn="just"/>
            <a:endParaRPr lang="en-US" sz="1400" dirty="0" smtClean="0">
              <a:latin typeface="Arial" charset="0"/>
              <a:ea typeface="Arial" charset="0"/>
              <a:cs typeface="Arial" charset="0"/>
            </a:endParaRPr>
          </a:p>
          <a:p>
            <a:pPr lvl="2"/>
            <a:r>
              <a:rPr lang="en-US" sz="1400" b="1" dirty="0" smtClean="0">
                <a:solidFill>
                  <a:srgbClr val="01538B"/>
                </a:solidFill>
                <a:latin typeface="Arial" charset="0"/>
                <a:ea typeface="Arial" charset="0"/>
                <a:cs typeface="Arial" charset="0"/>
              </a:rPr>
              <a:t>Robust Accountability Structures and Transparent Financial Records</a:t>
            </a:r>
          </a:p>
          <a:p>
            <a:pPr lvl="2" algn="just" fontAlgn="base"/>
            <a:r>
              <a:rPr lang="en-US" sz="1400" dirty="0" smtClean="0">
                <a:latin typeface="Arial" charset="0"/>
                <a:ea typeface="Arial" charset="0"/>
                <a:cs typeface="Arial" charset="0"/>
              </a:rPr>
              <a:t>Develop robust </a:t>
            </a:r>
            <a:r>
              <a:rPr lang="en-US" sz="1400" dirty="0">
                <a:latin typeface="Arial" charset="0"/>
                <a:ea typeface="Arial" charset="0"/>
                <a:cs typeface="Arial" charset="0"/>
              </a:rPr>
              <a:t>accountability structures and transparent financial </a:t>
            </a:r>
            <a:r>
              <a:rPr lang="en-US" sz="1400" dirty="0" smtClean="0">
                <a:latin typeface="Arial" charset="0"/>
                <a:ea typeface="Arial" charset="0"/>
                <a:cs typeface="Arial" charset="0"/>
              </a:rPr>
              <a:t>records, and will have an independent Board of Directors with direct oversight. We will also utilize existing internal operations to minimize </a:t>
            </a:r>
            <a:r>
              <a:rPr lang="en-US" sz="1400" dirty="0">
                <a:latin typeface="Arial" charset="0"/>
                <a:ea typeface="Arial" charset="0"/>
                <a:cs typeface="Arial" charset="0"/>
              </a:rPr>
              <a:t>operational and implementation </a:t>
            </a:r>
            <a:r>
              <a:rPr lang="en-US" sz="1400" dirty="0" smtClean="0">
                <a:latin typeface="Arial" charset="0"/>
                <a:ea typeface="Arial" charset="0"/>
                <a:cs typeface="Arial" charset="0"/>
              </a:rPr>
              <a:t>costs.</a:t>
            </a:r>
            <a:endParaRPr lang="en-US" sz="1400" b="1" dirty="0" smtClean="0">
              <a:solidFill>
                <a:srgbClr val="01538B"/>
              </a:solidFill>
              <a:latin typeface="Arial" charset="0"/>
              <a:ea typeface="Arial" charset="0"/>
              <a:cs typeface="Arial" charset="0"/>
            </a:endParaRPr>
          </a:p>
        </p:txBody>
      </p:sp>
      <p:sp>
        <p:nvSpPr>
          <p:cNvPr id="4" name="Oval 21"/>
          <p:cNvSpPr>
            <a:spLocks noChangeArrowheads="1"/>
          </p:cNvSpPr>
          <p:nvPr/>
        </p:nvSpPr>
        <p:spPr bwMode="auto">
          <a:xfrm>
            <a:off x="3107910" y="1199944"/>
            <a:ext cx="365125" cy="365125"/>
          </a:xfrm>
          <a:prstGeom prst="ellipse">
            <a:avLst/>
          </a:prstGeom>
          <a:solidFill>
            <a:schemeClr val="accent1">
              <a:lumMod val="75000"/>
            </a:schemeClr>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1</a:t>
            </a:r>
          </a:p>
        </p:txBody>
      </p:sp>
      <p:sp>
        <p:nvSpPr>
          <p:cNvPr id="5" name="Oval 22"/>
          <p:cNvSpPr>
            <a:spLocks noChangeArrowheads="1"/>
          </p:cNvSpPr>
          <p:nvPr/>
        </p:nvSpPr>
        <p:spPr bwMode="auto">
          <a:xfrm>
            <a:off x="3107910" y="2644188"/>
            <a:ext cx="365125" cy="366713"/>
          </a:xfrm>
          <a:prstGeom prst="ellipse">
            <a:avLst/>
          </a:prstGeom>
          <a:solidFill>
            <a:schemeClr val="accent1">
              <a:lumMod val="75000"/>
            </a:schemeClr>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2</a:t>
            </a:r>
          </a:p>
        </p:txBody>
      </p:sp>
      <p:sp>
        <p:nvSpPr>
          <p:cNvPr id="6" name="Oval 23"/>
          <p:cNvSpPr>
            <a:spLocks noChangeArrowheads="1"/>
          </p:cNvSpPr>
          <p:nvPr/>
        </p:nvSpPr>
        <p:spPr bwMode="auto">
          <a:xfrm>
            <a:off x="3107910" y="4012007"/>
            <a:ext cx="365125" cy="366713"/>
          </a:xfrm>
          <a:prstGeom prst="ellipse">
            <a:avLst/>
          </a:prstGeom>
          <a:solidFill>
            <a:schemeClr val="accent1">
              <a:lumMod val="75000"/>
            </a:schemeClr>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3</a:t>
            </a:r>
          </a:p>
        </p:txBody>
      </p:sp>
      <p:sp>
        <p:nvSpPr>
          <p:cNvPr id="7" name="TextBox 6"/>
          <p:cNvSpPr txBox="1"/>
          <p:nvPr/>
        </p:nvSpPr>
        <p:spPr>
          <a:xfrm>
            <a:off x="457200" y="525729"/>
            <a:ext cx="832104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FUND FOR PORTLAND PUBLIC SCHOOLS</a:t>
            </a:r>
            <a:endParaRPr lang="en-US" dirty="0" smtClean="0">
              <a:solidFill>
                <a:srgbClr val="01538B"/>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48" t="31318" r="58837" b="39380"/>
          <a:stretch/>
        </p:blipFill>
        <p:spPr>
          <a:xfrm>
            <a:off x="457200" y="2307503"/>
            <a:ext cx="2292556" cy="1406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7360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0" y="721307"/>
            <a:ext cx="8001000" cy="553998"/>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FUND FOR PPS IS MODELED AFTER HIGHER EDUCATION FUNDRAISING MODELS</a:t>
            </a:r>
            <a:endParaRPr lang="en-US" b="1" dirty="0">
              <a:solidFill>
                <a:srgbClr val="01538B"/>
              </a:solidFill>
              <a:latin typeface="Arial" panose="020B0604020202020204" pitchFamily="34" charset="0"/>
              <a:cs typeface="Arial" panose="020B0604020202020204" pitchFamily="34" charset="0"/>
            </a:endParaRPr>
          </a:p>
        </p:txBody>
      </p:sp>
      <p:sp>
        <p:nvSpPr>
          <p:cNvPr id="7" name="Rectangle 6"/>
          <p:cNvSpPr/>
          <p:nvPr/>
        </p:nvSpPr>
        <p:spPr>
          <a:xfrm>
            <a:off x="381000" y="1891994"/>
            <a:ext cx="4584405" cy="3293209"/>
          </a:xfrm>
          <a:prstGeom prst="rect">
            <a:avLst/>
          </a:prstGeom>
        </p:spPr>
        <p:txBody>
          <a:bodyPr wrap="square">
            <a:spAutoFit/>
          </a:bodyPr>
          <a:lstStyle/>
          <a:p>
            <a:pPr algn="just"/>
            <a:endParaRPr lang="en-US" sz="1600" dirty="0" smtClean="0">
              <a:latin typeface="Arial" charset="0"/>
              <a:ea typeface="Arial" charset="0"/>
              <a:cs typeface="Arial" charset="0"/>
            </a:endParaRPr>
          </a:p>
          <a:p>
            <a:pPr algn="just"/>
            <a:r>
              <a:rPr lang="en-US" sz="1600" dirty="0" smtClean="0">
                <a:latin typeface="Arial" charset="0"/>
                <a:ea typeface="Arial" charset="0"/>
                <a:cs typeface="Arial" charset="0"/>
              </a:rPr>
              <a:t>As an example, The </a:t>
            </a:r>
            <a:r>
              <a:rPr lang="en-US" sz="1600" dirty="0">
                <a:latin typeface="Arial" charset="0"/>
                <a:ea typeface="Arial" charset="0"/>
                <a:cs typeface="Arial" charset="0"/>
              </a:rPr>
              <a:t>University of Oregon Foundation is the 501(c)(3) auxiliary organization of the University of Oregon that coordinates financial investments to assist the university in meeting its educational mission. </a:t>
            </a:r>
            <a:endParaRPr lang="en-US" sz="1600" dirty="0" smtClean="0">
              <a:latin typeface="Arial" charset="0"/>
              <a:ea typeface="Arial" charset="0"/>
              <a:cs typeface="Arial" charset="0"/>
            </a:endParaRPr>
          </a:p>
          <a:p>
            <a:pPr algn="just"/>
            <a:endParaRPr lang="en-US" sz="1600" dirty="0">
              <a:latin typeface="Arial" charset="0"/>
              <a:ea typeface="Arial" charset="0"/>
              <a:cs typeface="Arial" charset="0"/>
            </a:endParaRPr>
          </a:p>
          <a:p>
            <a:pPr algn="just"/>
            <a:r>
              <a:rPr lang="en-US" sz="1600" dirty="0" smtClean="0">
                <a:latin typeface="Arial" charset="0"/>
                <a:ea typeface="Arial" charset="0"/>
                <a:cs typeface="Arial" charset="0"/>
              </a:rPr>
              <a:t>The </a:t>
            </a:r>
            <a:r>
              <a:rPr lang="en-US" sz="1600" dirty="0">
                <a:latin typeface="Arial" charset="0"/>
                <a:ea typeface="Arial" charset="0"/>
                <a:cs typeface="Arial" charset="0"/>
              </a:rPr>
              <a:t>University Advancement Team at the University of Oregon leads these efforts to create awareness, build long-term </a:t>
            </a:r>
            <a:r>
              <a:rPr lang="en-US" sz="1600" dirty="0" smtClean="0">
                <a:latin typeface="Arial" charset="0"/>
                <a:ea typeface="Arial" charset="0"/>
                <a:cs typeface="Arial" charset="0"/>
              </a:rPr>
              <a:t>relationships </a:t>
            </a:r>
            <a:r>
              <a:rPr lang="en-US" sz="1600" dirty="0">
                <a:latin typeface="Arial" charset="0"/>
                <a:ea typeface="Arial" charset="0"/>
                <a:cs typeface="Arial" charset="0"/>
              </a:rPr>
              <a:t>and facilitate charitable giving. </a:t>
            </a:r>
            <a:endParaRPr lang="en-US" sz="1600" b="0" dirty="0" smtClean="0">
              <a:effectLst/>
              <a:latin typeface="Arial" charset="0"/>
              <a:ea typeface="Arial" charset="0"/>
              <a:cs typeface="Arial" charset="0"/>
            </a:endParaRPr>
          </a:p>
          <a:p>
            <a:pPr algn="just"/>
            <a:r>
              <a:rPr lang="en-US" sz="1600" dirty="0" smtClean="0">
                <a:latin typeface="Arial" charset="0"/>
                <a:ea typeface="Arial" charset="0"/>
                <a:cs typeface="Arial" charset="0"/>
              </a:rPr>
              <a:t/>
            </a:r>
            <a:br>
              <a:rPr lang="en-US" sz="1600" dirty="0" smtClean="0">
                <a:latin typeface="Arial" charset="0"/>
                <a:ea typeface="Arial" charset="0"/>
                <a:cs typeface="Arial" charset="0"/>
              </a:rPr>
            </a:br>
            <a:endParaRPr lang="en-US" sz="1600" dirty="0">
              <a:latin typeface="Arial" charset="0"/>
              <a:ea typeface="Arial" charset="0"/>
              <a:cs typeface="Arial" charset="0"/>
            </a:endParaRPr>
          </a:p>
        </p:txBody>
      </p:sp>
      <p:pic>
        <p:nvPicPr>
          <p:cNvPr id="9" name="Picture 2" descr="mage result for university of oregon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405" y="2157412"/>
            <a:ext cx="265747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76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74484" y="414671"/>
            <a:ext cx="492685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OPERATIONS OF THE FUND FOR PPS</a:t>
            </a:r>
            <a:endParaRPr lang="en-US" dirty="0" smtClean="0">
              <a:solidFill>
                <a:srgbClr val="01538B"/>
              </a:solidFill>
              <a:latin typeface="Arial" panose="020B0604020202020204" pitchFamily="34" charset="0"/>
              <a:cs typeface="Arial" panose="020B0604020202020204" pitchFamily="34" charset="0"/>
            </a:endParaRPr>
          </a:p>
        </p:txBody>
      </p:sp>
      <p:sp>
        <p:nvSpPr>
          <p:cNvPr id="15" name="Rectangle 14"/>
          <p:cNvSpPr/>
          <p:nvPr/>
        </p:nvSpPr>
        <p:spPr>
          <a:xfrm>
            <a:off x="439531" y="900737"/>
            <a:ext cx="4926856" cy="4893647"/>
          </a:xfrm>
          <a:prstGeom prst="rect">
            <a:avLst/>
          </a:prstGeom>
        </p:spPr>
        <p:txBody>
          <a:bodyPr wrap="square">
            <a:spAutoFit/>
          </a:bodyPr>
          <a:lstStyle/>
          <a:p>
            <a:pPr algn="just"/>
            <a:r>
              <a:rPr lang="en-US" sz="1300" b="1" u="sng" dirty="0" smtClean="0">
                <a:latin typeface="Arial" charset="0"/>
                <a:ea typeface="Arial" charset="0"/>
                <a:cs typeface="Arial" charset="0"/>
              </a:rPr>
              <a:t>Governance</a:t>
            </a:r>
            <a:r>
              <a:rPr lang="en-US" sz="1300" dirty="0" smtClean="0">
                <a:latin typeface="Arial" charset="0"/>
                <a:ea typeface="Arial" charset="0"/>
                <a:cs typeface="Arial" charset="0"/>
              </a:rPr>
              <a:t>: Board of Directors representing the diverse philanthropic and business community of Portland.</a:t>
            </a:r>
          </a:p>
          <a:p>
            <a:pPr algn="just"/>
            <a:endParaRPr lang="en-US" sz="1300" dirty="0">
              <a:latin typeface="Arial" charset="0"/>
              <a:ea typeface="Arial" charset="0"/>
              <a:cs typeface="Arial" charset="0"/>
            </a:endParaRPr>
          </a:p>
          <a:p>
            <a:pPr algn="just"/>
            <a:r>
              <a:rPr lang="en-US" sz="1300" b="1" u="sng" dirty="0" smtClean="0">
                <a:latin typeface="Arial" charset="0"/>
                <a:ea typeface="Arial" charset="0"/>
                <a:cs typeface="Arial" charset="0"/>
              </a:rPr>
              <a:t>Location:</a:t>
            </a:r>
            <a:r>
              <a:rPr lang="en-US" sz="1300" b="1" dirty="0" smtClean="0">
                <a:latin typeface="Arial" charset="0"/>
                <a:ea typeface="Arial" charset="0"/>
                <a:cs typeface="Arial" charset="0"/>
              </a:rPr>
              <a:t> </a:t>
            </a:r>
            <a:r>
              <a:rPr lang="en-US" sz="1300" dirty="0" smtClean="0">
                <a:latin typeface="Arial" charset="0"/>
                <a:ea typeface="Arial" charset="0"/>
                <a:cs typeface="Arial" charset="0"/>
              </a:rPr>
              <a:t>Headquartered at BESC (PPS Central Office). The Operational Agreement will detail “use of facilities.”</a:t>
            </a:r>
            <a:endParaRPr lang="en-US" sz="1300" b="1" u="sng" dirty="0" smtClean="0">
              <a:latin typeface="Arial" charset="0"/>
              <a:ea typeface="Arial" charset="0"/>
              <a:cs typeface="Arial" charset="0"/>
            </a:endParaRPr>
          </a:p>
          <a:p>
            <a:pPr algn="just"/>
            <a:endParaRPr lang="en-US" sz="1300" dirty="0" smtClean="0">
              <a:latin typeface="Arial" charset="0"/>
              <a:ea typeface="Arial" charset="0"/>
              <a:cs typeface="Arial" charset="0"/>
            </a:endParaRPr>
          </a:p>
          <a:p>
            <a:pPr algn="just"/>
            <a:r>
              <a:rPr lang="en-US" sz="1300" b="1" u="sng" dirty="0" smtClean="0">
                <a:latin typeface="Arial" charset="0"/>
                <a:ea typeface="Arial" charset="0"/>
                <a:cs typeface="Arial" charset="0"/>
              </a:rPr>
              <a:t>Staffing:</a:t>
            </a:r>
            <a:r>
              <a:rPr lang="en-US" sz="1300" dirty="0" smtClean="0">
                <a:latin typeface="Arial" charset="0"/>
                <a:ea typeface="Arial" charset="0"/>
                <a:cs typeface="Arial" charset="0"/>
              </a:rPr>
              <a:t> Activities will be executed by existing PPS Strategic Partnerships team (i.e. $4.5 Million raised in grants between Jan. 2018 - Current). There will be one full time staff coordinating LSF supports. This position will be supported in part by private investments. </a:t>
            </a:r>
          </a:p>
          <a:p>
            <a:pPr algn="just"/>
            <a:endParaRPr lang="en-US" sz="1300" dirty="0" smtClean="0">
              <a:latin typeface="Arial" charset="0"/>
              <a:ea typeface="Arial" charset="0"/>
              <a:cs typeface="Arial" charset="0"/>
            </a:endParaRPr>
          </a:p>
          <a:p>
            <a:pPr algn="just"/>
            <a:r>
              <a:rPr lang="en-US" sz="1300" b="1" u="sng" dirty="0" smtClean="0">
                <a:latin typeface="Arial" charset="0"/>
                <a:ea typeface="Arial" charset="0"/>
                <a:cs typeface="Arial" charset="0"/>
              </a:rPr>
              <a:t>Relationship with PPS:</a:t>
            </a:r>
            <a:r>
              <a:rPr lang="en-US" sz="1300" b="1" dirty="0" smtClean="0">
                <a:latin typeface="Arial" charset="0"/>
                <a:ea typeface="Arial" charset="0"/>
                <a:cs typeface="Arial" charset="0"/>
              </a:rPr>
              <a:t> </a:t>
            </a:r>
            <a:r>
              <a:rPr lang="en-US" sz="1300" dirty="0" smtClean="0">
                <a:latin typeface="Arial" charset="0"/>
                <a:ea typeface="Arial" charset="0"/>
                <a:cs typeface="Arial" charset="0"/>
              </a:rPr>
              <a:t>An Operational Agreement will be developed between  the two entities, establishing responsibilities, expectations</a:t>
            </a:r>
            <a:r>
              <a:rPr lang="en-US" sz="1300" dirty="0">
                <a:latin typeface="Arial" charset="0"/>
                <a:ea typeface="Arial" charset="0"/>
                <a:cs typeface="Arial" charset="0"/>
              </a:rPr>
              <a:t> </a:t>
            </a:r>
            <a:r>
              <a:rPr lang="en-US" sz="1300" dirty="0" smtClean="0">
                <a:latin typeface="Arial" charset="0"/>
                <a:ea typeface="Arial" charset="0"/>
                <a:cs typeface="Arial" charset="0"/>
              </a:rPr>
              <a:t>and annual allocation and cost reimbursements associated with operating The Fund for Portland Public Schools.</a:t>
            </a:r>
          </a:p>
          <a:p>
            <a:pPr algn="just"/>
            <a:endParaRPr lang="en-US" sz="1300" dirty="0">
              <a:latin typeface="Arial" charset="0"/>
              <a:ea typeface="Arial" charset="0"/>
              <a:cs typeface="Arial" charset="0"/>
            </a:endParaRPr>
          </a:p>
          <a:p>
            <a:pPr algn="just"/>
            <a:r>
              <a:rPr lang="en-US" sz="1300" b="1" u="sng" dirty="0" smtClean="0">
                <a:latin typeface="Arial" charset="0"/>
                <a:ea typeface="Arial" charset="0"/>
                <a:cs typeface="Arial" charset="0"/>
              </a:rPr>
              <a:t>Relationship with All Hands Raised:</a:t>
            </a:r>
            <a:r>
              <a:rPr lang="en-US" sz="1300" b="1" dirty="0" smtClean="0">
                <a:latin typeface="Arial" charset="0"/>
                <a:ea typeface="Arial" charset="0"/>
                <a:cs typeface="Arial" charset="0"/>
              </a:rPr>
              <a:t> </a:t>
            </a:r>
            <a:r>
              <a:rPr lang="en-US" sz="1300" dirty="0" smtClean="0">
                <a:latin typeface="Arial" charset="0"/>
                <a:ea typeface="Arial" charset="0"/>
                <a:cs typeface="Arial" charset="0"/>
              </a:rPr>
              <a:t>We will work closely with AHR to ensure little to no interruption of services through transition. Moreover, The Fund for PPS, in close coordination with PPS leadership, will identify tangible ways to continue partnership efforts with AHR, which serves as convener of entities across Multnomah County.</a:t>
            </a:r>
            <a:endParaRPr lang="en-US" sz="1300" b="1" u="sng" dirty="0">
              <a:latin typeface="Arial" charset="0"/>
              <a:ea typeface="Arial" charset="0"/>
              <a:cs typeface="Arial"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395" t="3025" r="29768" b="22590"/>
          <a:stretch/>
        </p:blipFill>
        <p:spPr>
          <a:xfrm>
            <a:off x="5805918" y="1727829"/>
            <a:ext cx="2933503" cy="2982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399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232718" y="174231"/>
            <a:ext cx="8678564" cy="6509539"/>
          </a:xfrm>
          <a:prstGeom prst="rect">
            <a:avLst/>
          </a:prstGeom>
          <a:solidFill>
            <a:srgbClr val="0153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726993" y="2736503"/>
            <a:ext cx="5690014" cy="1384995"/>
          </a:xfrm>
          <a:prstGeom prst="rect">
            <a:avLst/>
          </a:prstGeom>
          <a:noFill/>
          <a:ln>
            <a:noFill/>
          </a:ln>
        </p:spPr>
        <p:txBody>
          <a:bodyPr wrap="square" lIns="0" tIns="0" rIns="0" bIns="0" rtlCol="0">
            <a:spAutoFit/>
          </a:bodyPr>
          <a:lstStyle/>
          <a:p>
            <a:pPr algn="ctr"/>
            <a:r>
              <a:rPr lang="en-US" sz="3000" b="1" dirty="0" smtClean="0">
                <a:solidFill>
                  <a:schemeClr val="bg1"/>
                </a:solidFill>
                <a:latin typeface="Arial" panose="020B0604020202020204" pitchFamily="34" charset="0"/>
                <a:cs typeface="Arial" panose="020B0604020202020204" pitchFamily="34" charset="0"/>
              </a:rPr>
              <a:t>STEWARDSHIP OF </a:t>
            </a:r>
          </a:p>
          <a:p>
            <a:pPr algn="ctr"/>
            <a:r>
              <a:rPr lang="en-US" sz="3000" b="1" dirty="0" smtClean="0">
                <a:solidFill>
                  <a:schemeClr val="bg1"/>
                </a:solidFill>
                <a:latin typeface="Arial" panose="020B0604020202020204" pitchFamily="34" charset="0"/>
                <a:cs typeface="Arial" panose="020B0604020202020204" pitchFamily="34" charset="0"/>
              </a:rPr>
              <a:t>THE LOCAL SCHOOL FOUNDATIONS</a:t>
            </a:r>
            <a:endParaRPr lang="en-US" sz="3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941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1" y="721307"/>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STEWARDING PPS’ LOCAL SCHOOL FOUNDATIONS</a:t>
            </a:r>
            <a:endParaRPr lang="en-US" dirty="0" smtClean="0">
              <a:solidFill>
                <a:srgbClr val="01538B"/>
              </a:solidFill>
              <a:latin typeface="Arial" panose="020B0604020202020204" pitchFamily="34" charset="0"/>
              <a:cs typeface="Arial" panose="020B0604020202020204" pitchFamily="34" charset="0"/>
            </a:endParaRPr>
          </a:p>
        </p:txBody>
      </p:sp>
      <p:sp>
        <p:nvSpPr>
          <p:cNvPr id="12" name="Rectangle 11"/>
          <p:cNvSpPr/>
          <p:nvPr/>
        </p:nvSpPr>
        <p:spPr>
          <a:xfrm>
            <a:off x="381000" y="1108427"/>
            <a:ext cx="5179828" cy="4401205"/>
          </a:xfrm>
          <a:prstGeom prst="rect">
            <a:avLst/>
          </a:prstGeom>
        </p:spPr>
        <p:txBody>
          <a:bodyPr wrap="square">
            <a:spAutoFit/>
          </a:bodyPr>
          <a:lstStyle/>
          <a:p>
            <a:pPr algn="just"/>
            <a:r>
              <a:rPr lang="en-US" sz="1400" dirty="0" smtClean="0">
                <a:latin typeface="Arial" charset="0"/>
                <a:ea typeface="Arial" charset="0"/>
                <a:cs typeface="Arial" charset="0"/>
              </a:rPr>
              <a:t>Under PPS Board of Education Policy and the adopted guidelines, all PPS schools have the support to operate a Local School Foundations (LSFs). </a:t>
            </a:r>
          </a:p>
          <a:p>
            <a:pPr algn="just"/>
            <a:endParaRPr lang="en-US" sz="1400" dirty="0">
              <a:latin typeface="Arial" charset="0"/>
              <a:ea typeface="Arial" charset="0"/>
              <a:cs typeface="Arial" charset="0"/>
            </a:endParaRPr>
          </a:p>
          <a:p>
            <a:pPr algn="just"/>
            <a:r>
              <a:rPr lang="en-US" sz="1400" dirty="0" smtClean="0">
                <a:latin typeface="Arial" charset="0"/>
                <a:ea typeface="Arial" charset="0"/>
                <a:cs typeface="Arial" charset="0"/>
              </a:rPr>
              <a:t>Today, 42 school communities have </a:t>
            </a:r>
            <a:r>
              <a:rPr lang="en-US" sz="1400" b="1" dirty="0" smtClean="0">
                <a:latin typeface="Arial" charset="0"/>
                <a:ea typeface="Arial" charset="0"/>
                <a:cs typeface="Arial" charset="0"/>
              </a:rPr>
              <a:t>active</a:t>
            </a:r>
            <a:r>
              <a:rPr lang="en-US" sz="1400" dirty="0" smtClean="0">
                <a:latin typeface="Arial" charset="0"/>
                <a:ea typeface="Arial" charset="0"/>
                <a:cs typeface="Arial" charset="0"/>
              </a:rPr>
              <a:t> LSFs, including 8 that operate independent foundations. </a:t>
            </a:r>
          </a:p>
          <a:p>
            <a:pPr algn="just"/>
            <a:endParaRPr lang="en-US" sz="1400" dirty="0">
              <a:latin typeface="Arial" charset="0"/>
              <a:ea typeface="Arial" charset="0"/>
              <a:cs typeface="Arial" charset="0"/>
            </a:endParaRPr>
          </a:p>
          <a:p>
            <a:pPr algn="just"/>
            <a:r>
              <a:rPr lang="en-US" sz="1400" dirty="0" smtClean="0">
                <a:latin typeface="Arial" charset="0"/>
                <a:ea typeface="Arial" charset="0"/>
                <a:cs typeface="Arial" charset="0"/>
              </a:rPr>
              <a:t>The Fund for PPS will provide excellent </a:t>
            </a:r>
            <a:r>
              <a:rPr lang="en-US" sz="1400" b="1" dirty="0" smtClean="0">
                <a:latin typeface="Arial" charset="0"/>
                <a:ea typeface="Arial" charset="0"/>
                <a:cs typeface="Arial" charset="0"/>
              </a:rPr>
              <a:t>customer service </a:t>
            </a:r>
            <a:r>
              <a:rPr lang="en-US" sz="1400" dirty="0" smtClean="0">
                <a:latin typeface="Arial" charset="0"/>
                <a:ea typeface="Arial" charset="0"/>
                <a:cs typeface="Arial" charset="0"/>
              </a:rPr>
              <a:t>and support to maximize fundraising efforts. </a:t>
            </a:r>
          </a:p>
          <a:p>
            <a:pPr algn="just"/>
            <a:endParaRPr lang="en-US" sz="1400" dirty="0">
              <a:latin typeface="Arial" charset="0"/>
              <a:ea typeface="Arial" charset="0"/>
              <a:cs typeface="Arial" charset="0"/>
            </a:endParaRPr>
          </a:p>
          <a:p>
            <a:pPr algn="just"/>
            <a:r>
              <a:rPr lang="en-US" sz="1400" dirty="0" smtClean="0">
                <a:latin typeface="Arial" charset="0"/>
                <a:ea typeface="Arial" charset="0"/>
                <a:cs typeface="Arial" charset="0"/>
              </a:rPr>
              <a:t>As a guiding principle, The Fund for PPS and Portland Public Schools will </a:t>
            </a:r>
            <a:r>
              <a:rPr lang="en-US" sz="1400" b="1" dirty="0" smtClean="0">
                <a:latin typeface="Arial" charset="0"/>
                <a:ea typeface="Arial" charset="0"/>
                <a:cs typeface="Arial" charset="0"/>
              </a:rPr>
              <a:t>honor and value donor intent</a:t>
            </a:r>
            <a:r>
              <a:rPr lang="en-US" sz="1400" dirty="0" smtClean="0">
                <a:latin typeface="Arial" charset="0"/>
                <a:ea typeface="Arial" charset="0"/>
                <a:cs typeface="Arial" charset="0"/>
              </a:rPr>
              <a:t>. </a:t>
            </a:r>
          </a:p>
          <a:p>
            <a:pPr algn="just"/>
            <a:endParaRPr lang="en-US" sz="1400" dirty="0">
              <a:latin typeface="Arial" charset="0"/>
              <a:ea typeface="Arial" charset="0"/>
              <a:cs typeface="Arial" charset="0"/>
            </a:endParaRPr>
          </a:p>
          <a:p>
            <a:pPr algn="just"/>
            <a:r>
              <a:rPr lang="en-US" sz="1400" dirty="0" smtClean="0">
                <a:latin typeface="Arial" charset="0"/>
                <a:ea typeface="Arial" charset="0"/>
                <a:cs typeface="Arial" charset="0"/>
              </a:rPr>
              <a:t>Utilizing a Racial Equity and Social Justice Lens, we plan to institute an effort to activate and provide intentional support to school communities in their fundraising efforts. This includes the establishment and roll-out of an “</a:t>
            </a:r>
            <a:r>
              <a:rPr lang="en-US" sz="1400" b="1" dirty="0" smtClean="0">
                <a:latin typeface="Arial" charset="0"/>
                <a:ea typeface="Arial" charset="0"/>
                <a:cs typeface="Arial" charset="0"/>
              </a:rPr>
              <a:t>Adopt a School</a:t>
            </a:r>
            <a:r>
              <a:rPr lang="en-US" sz="1400" dirty="0" smtClean="0">
                <a:latin typeface="Arial" charset="0"/>
                <a:ea typeface="Arial" charset="0"/>
                <a:cs typeface="Arial" charset="0"/>
              </a:rPr>
              <a:t>” program to encourage small-, mid- and corporate size companies to volunteer and invest in our schools. </a:t>
            </a:r>
          </a:p>
          <a:p>
            <a:endParaRPr lang="en-US" sz="1400" dirty="0">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910" y="2374803"/>
            <a:ext cx="3153024" cy="2101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507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97960" y="498024"/>
            <a:ext cx="690230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IMPACT OF FUNDRAISING EFFORTS BY LSFs</a:t>
            </a:r>
            <a:endParaRPr lang="en-US" b="1" dirty="0">
              <a:solidFill>
                <a:srgbClr val="01538B"/>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78919478"/>
              </p:ext>
            </p:extLst>
          </p:nvPr>
        </p:nvGraphicFramePr>
        <p:xfrm>
          <a:off x="497960" y="1464912"/>
          <a:ext cx="8000936" cy="3746500"/>
        </p:xfrm>
        <a:graphic>
          <a:graphicData uri="http://schemas.openxmlformats.org/drawingml/2006/table">
            <a:tbl>
              <a:tblPr firstRow="1" bandRow="1">
                <a:tableStyleId>{5C22544A-7EE6-4342-B048-85BDC9FD1C3A}</a:tableStyleId>
              </a:tblPr>
              <a:tblGrid>
                <a:gridCol w="2405743"/>
                <a:gridCol w="1230085"/>
                <a:gridCol w="1524000"/>
                <a:gridCol w="1324812"/>
                <a:gridCol w="1516296"/>
              </a:tblGrid>
              <a:tr h="0">
                <a:tc>
                  <a:txBody>
                    <a:bodyPr/>
                    <a:lstStyle/>
                    <a:p>
                      <a:pPr algn="l"/>
                      <a:endParaRPr lang="en-US" sz="1400" dirty="0">
                        <a:latin typeface="Arial" charset="0"/>
                        <a:ea typeface="Arial" charset="0"/>
                        <a:cs typeface="Arial" charset="0"/>
                      </a:endParaRPr>
                    </a:p>
                  </a:txBody>
                  <a:tcPr>
                    <a:solidFill>
                      <a:srgbClr val="01538B"/>
                    </a:solidFill>
                  </a:tcPr>
                </a:tc>
                <a:tc>
                  <a:txBody>
                    <a:bodyPr/>
                    <a:lstStyle/>
                    <a:p>
                      <a:pPr algn="r"/>
                      <a:r>
                        <a:rPr lang="en-US" sz="1400" dirty="0" smtClean="0">
                          <a:latin typeface="Arial" charset="0"/>
                          <a:ea typeface="Arial" charset="0"/>
                          <a:cs typeface="Arial" charset="0"/>
                        </a:rPr>
                        <a:t>2014-2015</a:t>
                      </a:r>
                      <a:endParaRPr lang="en-US" sz="1400" dirty="0">
                        <a:latin typeface="Arial" charset="0"/>
                        <a:ea typeface="Arial" charset="0"/>
                        <a:cs typeface="Arial" charset="0"/>
                      </a:endParaRPr>
                    </a:p>
                  </a:txBody>
                  <a:tcPr>
                    <a:solidFill>
                      <a:srgbClr val="01538B"/>
                    </a:solidFill>
                  </a:tcPr>
                </a:tc>
                <a:tc>
                  <a:txBody>
                    <a:bodyPr/>
                    <a:lstStyle/>
                    <a:p>
                      <a:pPr algn="r"/>
                      <a:r>
                        <a:rPr lang="en-US" sz="1400" dirty="0" smtClean="0">
                          <a:latin typeface="Arial" charset="0"/>
                          <a:ea typeface="Arial" charset="0"/>
                          <a:cs typeface="Arial" charset="0"/>
                        </a:rPr>
                        <a:t>2015-2016</a:t>
                      </a:r>
                      <a:endParaRPr lang="en-US" sz="1400" dirty="0">
                        <a:latin typeface="Arial" charset="0"/>
                        <a:ea typeface="Arial" charset="0"/>
                        <a:cs typeface="Arial" charset="0"/>
                      </a:endParaRPr>
                    </a:p>
                  </a:txBody>
                  <a:tcPr>
                    <a:solidFill>
                      <a:srgbClr val="01538B"/>
                    </a:solidFill>
                  </a:tcPr>
                </a:tc>
                <a:tc>
                  <a:txBody>
                    <a:bodyPr/>
                    <a:lstStyle/>
                    <a:p>
                      <a:pPr algn="r"/>
                      <a:r>
                        <a:rPr lang="en-US" sz="1400" dirty="0" smtClean="0">
                          <a:latin typeface="Arial" charset="0"/>
                          <a:ea typeface="Arial" charset="0"/>
                          <a:cs typeface="Arial" charset="0"/>
                        </a:rPr>
                        <a:t>2016-2017</a:t>
                      </a:r>
                      <a:endParaRPr lang="en-US" sz="1400" dirty="0">
                        <a:latin typeface="Arial" charset="0"/>
                        <a:ea typeface="Arial" charset="0"/>
                        <a:cs typeface="Arial" charset="0"/>
                      </a:endParaRPr>
                    </a:p>
                  </a:txBody>
                  <a:tcPr>
                    <a:solidFill>
                      <a:srgbClr val="01538B"/>
                    </a:solidFill>
                  </a:tcPr>
                </a:tc>
                <a:tc>
                  <a:txBody>
                    <a:bodyPr/>
                    <a:lstStyle/>
                    <a:p>
                      <a:pPr algn="r"/>
                      <a:r>
                        <a:rPr lang="en-US" sz="1400" dirty="0" smtClean="0">
                          <a:latin typeface="Arial" charset="0"/>
                          <a:ea typeface="Arial" charset="0"/>
                          <a:cs typeface="Arial" charset="0"/>
                        </a:rPr>
                        <a:t>2017-2018</a:t>
                      </a:r>
                      <a:endParaRPr lang="en-US" sz="1400" dirty="0">
                        <a:latin typeface="Arial" charset="0"/>
                        <a:ea typeface="Arial" charset="0"/>
                        <a:cs typeface="Arial" charset="0"/>
                      </a:endParaRPr>
                    </a:p>
                  </a:txBody>
                  <a:tcPr>
                    <a:solidFill>
                      <a:srgbClr val="01538B"/>
                    </a:solidFill>
                  </a:tcPr>
                </a:tc>
              </a:tr>
              <a:tr h="0">
                <a:tc gridSpan="5">
                  <a:txBody>
                    <a:bodyPr/>
                    <a:lstStyle/>
                    <a:p>
                      <a:pPr algn="ctr"/>
                      <a:r>
                        <a:rPr lang="en-US" sz="1400" b="1" baseline="0" dirty="0" smtClean="0">
                          <a:solidFill>
                            <a:schemeClr val="bg1"/>
                          </a:solidFill>
                          <a:latin typeface="Arial" charset="0"/>
                          <a:ea typeface="Arial" charset="0"/>
                          <a:cs typeface="Arial" charset="0"/>
                        </a:rPr>
                        <a:t>Funds Raised by LSFs </a:t>
                      </a:r>
                      <a:r>
                        <a:rPr lang="en-US" sz="1400" b="1" dirty="0" smtClean="0">
                          <a:solidFill>
                            <a:schemeClr val="bg1"/>
                          </a:solidFill>
                          <a:latin typeface="Arial" charset="0"/>
                          <a:ea typeface="Arial" charset="0"/>
                          <a:cs typeface="Arial" charset="0"/>
                        </a:rPr>
                        <a:t>(in</a:t>
                      </a:r>
                      <a:r>
                        <a:rPr lang="en-US" sz="1400" b="1" baseline="0" dirty="0" smtClean="0">
                          <a:solidFill>
                            <a:schemeClr val="bg1"/>
                          </a:solidFill>
                          <a:latin typeface="Arial" charset="0"/>
                          <a:ea typeface="Arial" charset="0"/>
                          <a:cs typeface="Arial" charset="0"/>
                        </a:rPr>
                        <a:t> Dollars)</a:t>
                      </a:r>
                      <a:endParaRPr lang="en-US" sz="1400" b="1" dirty="0">
                        <a:solidFill>
                          <a:schemeClr val="bg1"/>
                        </a:solidFill>
                        <a:latin typeface="Arial" charset="0"/>
                        <a:ea typeface="Arial" charset="0"/>
                        <a:cs typeface="Arial" charset="0"/>
                      </a:endParaRPr>
                    </a:p>
                  </a:txBody>
                  <a:tcPr>
                    <a:solidFill>
                      <a:srgbClr val="01538B"/>
                    </a:solidFill>
                  </a:tcPr>
                </a:tc>
                <a:tc hMerge="1">
                  <a:txBody>
                    <a:bodyPr/>
                    <a:lstStyle/>
                    <a:p>
                      <a:pPr algn="r"/>
                      <a:endParaRPr lang="en-US" sz="1400" dirty="0">
                        <a:latin typeface="Arial" charset="0"/>
                        <a:ea typeface="Arial" charset="0"/>
                        <a:cs typeface="Arial" charset="0"/>
                      </a:endParaRPr>
                    </a:p>
                  </a:txBody>
                  <a:tcPr>
                    <a:solidFill>
                      <a:srgbClr val="01538B"/>
                    </a:solidFill>
                  </a:tcPr>
                </a:tc>
                <a:tc hMerge="1">
                  <a:txBody>
                    <a:bodyPr/>
                    <a:lstStyle/>
                    <a:p>
                      <a:pPr algn="r"/>
                      <a:endParaRPr lang="en-US" sz="1400" dirty="0">
                        <a:latin typeface="Arial" charset="0"/>
                        <a:ea typeface="Arial" charset="0"/>
                        <a:cs typeface="Arial" charset="0"/>
                      </a:endParaRPr>
                    </a:p>
                  </a:txBody>
                  <a:tcPr>
                    <a:solidFill>
                      <a:srgbClr val="01538B"/>
                    </a:solidFill>
                  </a:tcPr>
                </a:tc>
                <a:tc hMerge="1">
                  <a:txBody>
                    <a:bodyPr/>
                    <a:lstStyle/>
                    <a:p>
                      <a:pPr algn="r"/>
                      <a:endParaRPr lang="en-US" sz="1400" dirty="0">
                        <a:latin typeface="Arial" charset="0"/>
                        <a:ea typeface="Arial" charset="0"/>
                        <a:cs typeface="Arial" charset="0"/>
                      </a:endParaRPr>
                    </a:p>
                  </a:txBody>
                  <a:tcPr>
                    <a:solidFill>
                      <a:srgbClr val="01538B"/>
                    </a:solidFill>
                  </a:tcPr>
                </a:tc>
                <a:tc hMerge="1">
                  <a:txBody>
                    <a:bodyPr/>
                    <a:lstStyle/>
                    <a:p>
                      <a:pPr algn="r"/>
                      <a:endParaRPr lang="en-US" sz="1400" dirty="0">
                        <a:latin typeface="Arial" charset="0"/>
                        <a:ea typeface="Arial" charset="0"/>
                        <a:cs typeface="Arial" charset="0"/>
                      </a:endParaRPr>
                    </a:p>
                  </a:txBody>
                  <a:tcPr>
                    <a:solidFill>
                      <a:srgbClr val="01538B"/>
                    </a:solidFill>
                  </a:tcPr>
                </a:tc>
              </a:tr>
              <a:tr h="0">
                <a:tc>
                  <a:txBody>
                    <a:bodyPr/>
                    <a:lstStyle/>
                    <a:p>
                      <a:pPr algn="l"/>
                      <a:r>
                        <a:rPr lang="en-US" sz="1400" b="1" baseline="0" dirty="0" smtClean="0">
                          <a:solidFill>
                            <a:schemeClr val="bg1"/>
                          </a:solidFill>
                          <a:latin typeface="Arial" charset="0"/>
                          <a:ea typeface="Arial" charset="0"/>
                          <a:cs typeface="Arial" charset="0"/>
                        </a:rPr>
                        <a:t>School Portion </a:t>
                      </a:r>
                    </a:p>
                    <a:p>
                      <a:pPr algn="l"/>
                      <a:r>
                        <a:rPr lang="en-US" sz="1000" b="1" baseline="0" dirty="0" smtClean="0">
                          <a:solidFill>
                            <a:schemeClr val="bg1"/>
                          </a:solidFill>
                          <a:latin typeface="Arial" charset="0"/>
                          <a:ea typeface="Arial" charset="0"/>
                          <a:cs typeface="Arial" charset="0"/>
                        </a:rPr>
                        <a:t>($10,000 + 2/3 contribution)</a:t>
                      </a:r>
                      <a:endParaRPr lang="en-US" sz="1000" b="1" dirty="0">
                        <a:solidFill>
                          <a:schemeClr val="bg1"/>
                        </a:solidFill>
                        <a:latin typeface="Arial" charset="0"/>
                        <a:ea typeface="Arial" charset="0"/>
                        <a:cs typeface="Arial" charset="0"/>
                      </a:endParaRPr>
                    </a:p>
                  </a:txBody>
                  <a:tcPr>
                    <a:solidFill>
                      <a:srgbClr val="01538B"/>
                    </a:solidFill>
                  </a:tcPr>
                </a:tc>
                <a:tc>
                  <a:txBody>
                    <a:bodyPr/>
                    <a:lstStyle/>
                    <a:p>
                      <a:pPr algn="r"/>
                      <a:r>
                        <a:rPr lang="en-US" sz="1400" dirty="0" smtClean="0">
                          <a:latin typeface="Arial" charset="0"/>
                          <a:ea typeface="Arial" charset="0"/>
                          <a:cs typeface="Arial" charset="0"/>
                        </a:rPr>
                        <a:t>$2,375,924</a:t>
                      </a:r>
                      <a:endParaRPr lang="en-US" sz="1400" dirty="0">
                        <a:latin typeface="Arial" charset="0"/>
                        <a:ea typeface="Arial" charset="0"/>
                        <a:cs typeface="Arial" charset="0"/>
                      </a:endParaRPr>
                    </a:p>
                  </a:txBody>
                  <a:tcPr>
                    <a:noFill/>
                  </a:tcPr>
                </a:tc>
                <a:tc>
                  <a:txBody>
                    <a:bodyPr/>
                    <a:lstStyle/>
                    <a:p>
                      <a:pPr algn="r"/>
                      <a:r>
                        <a:rPr lang="en-US" sz="1400" dirty="0" smtClean="0">
                          <a:latin typeface="Arial" charset="0"/>
                          <a:ea typeface="Arial" charset="0"/>
                          <a:cs typeface="Arial" charset="0"/>
                        </a:rPr>
                        <a:t>$2,337,206</a:t>
                      </a:r>
                      <a:endParaRPr lang="en-US" sz="1400" dirty="0">
                        <a:latin typeface="Arial" charset="0"/>
                        <a:ea typeface="Arial" charset="0"/>
                        <a:cs typeface="Arial" charset="0"/>
                      </a:endParaRP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$2,599,580</a:t>
                      </a:r>
                    </a:p>
                    <a:p>
                      <a:pPr algn="r"/>
                      <a:endParaRPr lang="en-US" sz="1400" dirty="0">
                        <a:latin typeface="Arial" charset="0"/>
                        <a:ea typeface="Arial" charset="0"/>
                        <a:cs typeface="Arial" charset="0"/>
                      </a:endParaRP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$2,942,911</a:t>
                      </a:r>
                    </a:p>
                    <a:p>
                      <a:pPr algn="r"/>
                      <a:endParaRPr lang="en-US" sz="1400" dirty="0">
                        <a:latin typeface="Arial" charset="0"/>
                        <a:ea typeface="Arial" charset="0"/>
                        <a:cs typeface="Arial" charset="0"/>
                      </a:endParaRPr>
                    </a:p>
                  </a:txBody>
                  <a:tcPr>
                    <a:noFill/>
                  </a:tcPr>
                </a:tc>
              </a:tr>
              <a:tr h="0">
                <a:tc>
                  <a:txBody>
                    <a:bodyPr/>
                    <a:lstStyle/>
                    <a:p>
                      <a:pPr algn="l"/>
                      <a:r>
                        <a:rPr lang="en-US" sz="1400" b="1" baseline="0" dirty="0" smtClean="0">
                          <a:solidFill>
                            <a:schemeClr val="bg1"/>
                          </a:solidFill>
                          <a:latin typeface="Arial" charset="0"/>
                          <a:ea typeface="Arial" charset="0"/>
                          <a:cs typeface="Arial" charset="0"/>
                        </a:rPr>
                        <a:t>PPS Parent Fund </a:t>
                      </a:r>
                    </a:p>
                    <a:p>
                      <a:pPr algn="l"/>
                      <a:r>
                        <a:rPr lang="en-US" sz="1000" b="1" baseline="0" dirty="0" smtClean="0">
                          <a:solidFill>
                            <a:schemeClr val="bg1"/>
                          </a:solidFill>
                          <a:latin typeface="Arial" charset="0"/>
                          <a:ea typeface="Arial" charset="0"/>
                          <a:cs typeface="Arial" charset="0"/>
                        </a:rPr>
                        <a:t>(1/3 contribution)</a:t>
                      </a:r>
                      <a:endParaRPr lang="en-US" sz="1000" b="1" dirty="0">
                        <a:solidFill>
                          <a:schemeClr val="bg1"/>
                        </a:solidFill>
                        <a:latin typeface="Arial" charset="0"/>
                        <a:ea typeface="Arial" charset="0"/>
                        <a:cs typeface="Arial" charset="0"/>
                      </a:endParaRPr>
                    </a:p>
                  </a:txBody>
                  <a:tcPr>
                    <a:solidFill>
                      <a:srgbClr val="01538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$1,001,2701</a:t>
                      </a:r>
                    </a:p>
                    <a:p>
                      <a:pPr algn="r"/>
                      <a:endParaRPr lang="en-US" sz="1400" dirty="0">
                        <a:latin typeface="Arial" charset="0"/>
                        <a:ea typeface="Arial" charset="0"/>
                        <a:cs typeface="Arial" charset="0"/>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$980,990</a:t>
                      </a:r>
                    </a:p>
                    <a:p>
                      <a:pPr algn="r"/>
                      <a:endParaRPr lang="en-US" sz="1400" dirty="0">
                        <a:latin typeface="Arial" charset="0"/>
                        <a:ea typeface="Arial" charset="0"/>
                        <a:cs typeface="Arial" charset="0"/>
                      </a:endParaRPr>
                    </a:p>
                  </a:txBody>
                  <a:tcPr>
                    <a:lnB w="12700" cap="flat" cmpd="sng" algn="ctr">
                      <a:solidFill>
                        <a:schemeClr val="tx1"/>
                      </a:solidFill>
                      <a:prstDash val="solid"/>
                      <a:round/>
                      <a:headEnd type="none" w="med" len="med"/>
                      <a:tailEnd type="none" w="med" len="med"/>
                    </a:lnB>
                    <a:noFill/>
                  </a:tcPr>
                </a:tc>
                <a:tc>
                  <a:txBody>
                    <a:bodyPr/>
                    <a:lstStyle/>
                    <a:p>
                      <a:pPr algn="r"/>
                      <a:r>
                        <a:rPr lang="en-US" sz="1400" dirty="0" smtClean="0">
                          <a:latin typeface="Arial" charset="0"/>
                          <a:ea typeface="Arial" charset="0"/>
                          <a:cs typeface="Arial" charset="0"/>
                        </a:rPr>
                        <a:t>$1,111,735</a:t>
                      </a:r>
                      <a:endParaRPr lang="en-US" sz="1400" dirty="0">
                        <a:latin typeface="Arial" charset="0"/>
                        <a:ea typeface="Arial" charset="0"/>
                        <a:cs typeface="Arial" charset="0"/>
                      </a:endParaRPr>
                    </a:p>
                  </a:txBody>
                  <a:tcPr>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ea typeface="Arial" charset="0"/>
                          <a:cs typeface="Arial" charset="0"/>
                        </a:rPr>
                        <a:t>$1,276,364</a:t>
                      </a:r>
                    </a:p>
                    <a:p>
                      <a:pPr algn="r"/>
                      <a:endParaRPr lang="en-US" sz="1400" dirty="0">
                        <a:latin typeface="Arial" charset="0"/>
                        <a:ea typeface="Arial" charset="0"/>
                        <a:cs typeface="Arial" charset="0"/>
                      </a:endParaRPr>
                    </a:p>
                  </a:txBody>
                  <a:tcPr>
                    <a:lnB w="12700" cap="flat" cmpd="sng" algn="ctr">
                      <a:solidFill>
                        <a:schemeClr val="tx1"/>
                      </a:solidFill>
                      <a:prstDash val="solid"/>
                      <a:round/>
                      <a:headEnd type="none" w="med" len="med"/>
                      <a:tailEnd type="none" w="med" len="med"/>
                    </a:lnB>
                    <a:noFill/>
                  </a:tcPr>
                </a:tc>
              </a:tr>
              <a:tr h="142633">
                <a:tc>
                  <a:txBody>
                    <a:bodyPr/>
                    <a:lstStyle/>
                    <a:p>
                      <a:pPr marL="0" algn="l" defTabSz="914400" rtl="0" eaLnBrk="1" latinLnBrk="0" hangingPunct="1"/>
                      <a:r>
                        <a:rPr lang="en-US" sz="1400" b="1" kern="1200" dirty="0" smtClean="0">
                          <a:solidFill>
                            <a:schemeClr val="bg1"/>
                          </a:solidFill>
                          <a:latin typeface="Arial" charset="0"/>
                          <a:ea typeface="Arial" charset="0"/>
                          <a:cs typeface="Arial" charset="0"/>
                        </a:rPr>
                        <a:t>Total $ in School Staffing</a:t>
                      </a:r>
                      <a:endParaRPr lang="en-US" sz="1400" b="1" kern="1200" dirty="0">
                        <a:solidFill>
                          <a:schemeClr val="bg1"/>
                        </a:solidFill>
                        <a:latin typeface="Arial" charset="0"/>
                        <a:ea typeface="Arial" charset="0"/>
                        <a:cs typeface="Arial" charset="0"/>
                      </a:endParaRPr>
                    </a:p>
                  </a:txBody>
                  <a:tcPr>
                    <a:lnB w="12700" cmpd="sng">
                      <a:noFill/>
                    </a:lnB>
                    <a:solidFill>
                      <a:srgbClr val="01538B"/>
                    </a:solidFill>
                  </a:tcPr>
                </a:tc>
                <a:tc>
                  <a:txBody>
                    <a:bodyPr/>
                    <a:lstStyle/>
                    <a:p>
                      <a:pPr algn="r"/>
                      <a:r>
                        <a:rPr lang="en-US" sz="1400" b="1" dirty="0" smtClean="0">
                          <a:latin typeface="Arial" charset="0"/>
                          <a:ea typeface="Arial" charset="0"/>
                          <a:cs typeface="Arial" charset="0"/>
                        </a:rPr>
                        <a:t>$3,377,195</a:t>
                      </a:r>
                      <a:endParaRPr lang="en-US" sz="1400" b="1"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1" dirty="0" smtClean="0">
                          <a:latin typeface="Arial" charset="0"/>
                          <a:ea typeface="Arial" charset="0"/>
                          <a:cs typeface="Arial" charset="0"/>
                        </a:rPr>
                        <a:t>$3,318,197</a:t>
                      </a:r>
                      <a:endParaRPr lang="en-US" sz="1400" b="1"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1" dirty="0" smtClean="0">
                          <a:latin typeface="Arial" charset="0"/>
                          <a:ea typeface="Arial" charset="0"/>
                          <a:cs typeface="Arial" charset="0"/>
                        </a:rPr>
                        <a:t>$3,711,315</a:t>
                      </a:r>
                      <a:endParaRPr lang="en-US" sz="1400" b="1"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1" dirty="0" smtClean="0">
                          <a:latin typeface="Arial" charset="0"/>
                          <a:ea typeface="Arial" charset="0"/>
                          <a:cs typeface="Arial" charset="0"/>
                        </a:rPr>
                        <a:t>$4,219,276</a:t>
                      </a:r>
                      <a:endParaRPr lang="en-US" sz="1400" b="1" dirty="0">
                        <a:latin typeface="Arial" charset="0"/>
                        <a:ea typeface="Arial" charset="0"/>
                        <a:cs typeface="Arial"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0">
                <a:tc gridSpan="5">
                  <a:txBody>
                    <a:bodyPr/>
                    <a:lstStyle/>
                    <a:p>
                      <a:pPr marL="0" algn="ctr" defTabSz="914400" rtl="0" eaLnBrk="1" fontAlgn="b" latinLnBrk="0" hangingPunct="1"/>
                      <a:endParaRPr lang="en-US" sz="1400" b="1" kern="1200" dirty="0">
                        <a:solidFill>
                          <a:schemeClr val="bg1"/>
                        </a:solidFill>
                        <a:latin typeface="Arial" charset="0"/>
                        <a:ea typeface="Arial" charset="0"/>
                        <a:cs typeface="Arial"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gridSpan="5">
                  <a:txBody>
                    <a:bodyPr/>
                    <a:lstStyle/>
                    <a:p>
                      <a:pPr marL="0" algn="ctr" defTabSz="914400" rtl="0" eaLnBrk="1" fontAlgn="b" latinLnBrk="0" hangingPunct="1"/>
                      <a:r>
                        <a:rPr lang="en-US" sz="1400" b="1" kern="1200" dirty="0" smtClean="0">
                          <a:solidFill>
                            <a:schemeClr val="bg1"/>
                          </a:solidFill>
                          <a:latin typeface="Arial" charset="0"/>
                          <a:ea typeface="Arial" charset="0"/>
                          <a:cs typeface="Arial" charset="0"/>
                        </a:rPr>
                        <a:t>School Staffing (in FTEs)</a:t>
                      </a:r>
                      <a:endParaRPr lang="en-US" sz="1400" b="1" kern="1200" dirty="0">
                        <a:solidFill>
                          <a:schemeClr val="bg1"/>
                        </a:solidFill>
                        <a:latin typeface="Arial" charset="0"/>
                        <a:ea typeface="Arial" charset="0"/>
                        <a:cs typeface="Arial"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1538B"/>
                    </a:solidFill>
                  </a:tcPr>
                </a:tc>
                <a:tc hMerge="1">
                  <a:txBody>
                    <a:bodyPr/>
                    <a:lstStyle/>
                    <a:p>
                      <a:pPr marL="0" algn="r" defTabSz="914400" rtl="0" eaLnBrk="1" fontAlgn="b" latinLnBrk="0" hangingPunct="1"/>
                      <a:endParaRPr lang="hr-HR" sz="1400" kern="1200" dirty="0">
                        <a:solidFill>
                          <a:schemeClr val="dk1"/>
                        </a:solidFill>
                        <a:latin typeface="Arial" charset="0"/>
                        <a:ea typeface="Arial" charset="0"/>
                        <a:cs typeface="Arial" charset="0"/>
                      </a:endParaRPr>
                    </a:p>
                  </a:txBody>
                  <a:tcPr marL="12700" marR="12700" marT="127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r" defTabSz="914400" rtl="0" eaLnBrk="1" fontAlgn="b" latinLnBrk="0" hangingPunct="1"/>
                      <a:endParaRPr lang="hr-HR" sz="1400" kern="1200" dirty="0">
                        <a:solidFill>
                          <a:schemeClr val="dk1"/>
                        </a:solidFill>
                        <a:latin typeface="Arial" charset="0"/>
                        <a:ea typeface="Arial" charset="0"/>
                        <a:cs typeface="Arial" charset="0"/>
                      </a:endParaRPr>
                    </a:p>
                  </a:txBody>
                  <a:tcPr marL="12700" marR="12700" marT="127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r" defTabSz="914400" rtl="0" eaLnBrk="1" fontAlgn="b" latinLnBrk="0" hangingPunct="1"/>
                      <a:endParaRPr lang="nb-NO" sz="1400" kern="1200" dirty="0">
                        <a:solidFill>
                          <a:schemeClr val="dk1"/>
                        </a:solidFill>
                        <a:latin typeface="Arial" charset="0"/>
                        <a:ea typeface="Arial" charset="0"/>
                        <a:cs typeface="Arial" charset="0"/>
                      </a:endParaRPr>
                    </a:p>
                  </a:txBody>
                  <a:tcPr marL="12700" marR="12700" marT="127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r" defTabSz="914400" rtl="0" eaLnBrk="1" fontAlgn="b" latinLnBrk="0" hangingPunct="1"/>
                      <a:endParaRPr lang="nb-NO" sz="1400" kern="1200" dirty="0">
                        <a:solidFill>
                          <a:schemeClr val="dk1"/>
                        </a:solidFill>
                        <a:latin typeface="Arial" charset="0"/>
                        <a:ea typeface="Arial" charset="0"/>
                        <a:cs typeface="Arial" charset="0"/>
                      </a:endParaRPr>
                    </a:p>
                  </a:txBody>
                  <a:tcPr marL="12700" marR="12700" marT="127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algn="l" defTabSz="914400" rtl="0" eaLnBrk="1" fontAlgn="b" latinLnBrk="0" hangingPunct="1"/>
                      <a:r>
                        <a:rPr lang="en-US" sz="1400" b="1" kern="1200" dirty="0" smtClean="0">
                          <a:solidFill>
                            <a:schemeClr val="bg1"/>
                          </a:solidFill>
                          <a:latin typeface="Arial" charset="0"/>
                          <a:ea typeface="Arial" charset="0"/>
                          <a:cs typeface="Arial" charset="0"/>
                        </a:rPr>
                        <a:t>Classified – Represented</a:t>
                      </a:r>
                      <a:endParaRPr lang="en-US" sz="1400" b="1" kern="1200" dirty="0">
                        <a:solidFill>
                          <a:schemeClr val="bg1"/>
                        </a:solidFill>
                        <a:latin typeface="Arial" charset="0"/>
                        <a:ea typeface="Arial" charset="0"/>
                        <a:cs typeface="Arial" charset="0"/>
                      </a:endParaRPr>
                    </a:p>
                  </a:txBody>
                  <a:tcPr marL="12700" marR="12700" marT="12700" marB="0" anchor="b">
                    <a:lnT w="12700" cmpd="sng">
                      <a:noFill/>
                    </a:lnT>
                    <a:solidFill>
                      <a:srgbClr val="01538B"/>
                    </a:solid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19.58</a:t>
                      </a:r>
                    </a:p>
                  </a:txBody>
                  <a:tcPr marL="12700" marR="12700" marT="12700" marB="0" anchor="b">
                    <a:lnT w="12700" cap="flat" cmpd="sng" algn="ctr">
                      <a:noFill/>
                      <a:prstDash val="solid"/>
                      <a:round/>
                      <a:headEnd type="none" w="med" len="med"/>
                      <a:tailEnd type="none" w="med" len="med"/>
                    </a:lnT>
                    <a:no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22.48</a:t>
                      </a:r>
                    </a:p>
                  </a:txBody>
                  <a:tcPr marL="12700" marR="12700" marT="12700" marB="0" anchor="b">
                    <a:lnT w="12700" cap="flat" cmpd="sng" algn="ctr">
                      <a:noFill/>
                      <a:prstDash val="solid"/>
                      <a:round/>
                      <a:headEnd type="none" w="med" len="med"/>
                      <a:tailEnd type="none" w="med" len="med"/>
                    </a:lnT>
                    <a:no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11.86</a:t>
                      </a:r>
                    </a:p>
                  </a:txBody>
                  <a:tcPr marL="12700" marR="12700" marT="12700" marB="0" anchor="b">
                    <a:lnT w="12700" cap="flat" cmpd="sng" algn="ctr">
                      <a:noFill/>
                      <a:prstDash val="solid"/>
                      <a:round/>
                      <a:headEnd type="none" w="med" len="med"/>
                      <a:tailEnd type="none" w="med" len="med"/>
                    </a:lnT>
                    <a:no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25.66</a:t>
                      </a:r>
                    </a:p>
                  </a:txBody>
                  <a:tcPr marL="12700" marR="12700" marT="12700" marB="0" anchor="b">
                    <a:lnT w="12700" cap="flat" cmpd="sng" algn="ctr">
                      <a:noFill/>
                      <a:prstDash val="solid"/>
                      <a:round/>
                      <a:headEnd type="none" w="med" len="med"/>
                      <a:tailEnd type="none" w="med" len="med"/>
                    </a:lnT>
                    <a:noFill/>
                  </a:tcPr>
                </a:tc>
              </a:tr>
              <a:tr h="142633">
                <a:tc>
                  <a:txBody>
                    <a:bodyPr/>
                    <a:lstStyle/>
                    <a:p>
                      <a:pPr marL="0" algn="l" defTabSz="914400" rtl="0" eaLnBrk="1" fontAlgn="b" latinLnBrk="0" hangingPunct="1"/>
                      <a:r>
                        <a:rPr lang="en-US" sz="1400" b="1" kern="1200" dirty="0">
                          <a:solidFill>
                            <a:schemeClr val="bg1"/>
                          </a:solidFill>
                          <a:latin typeface="Arial" charset="0"/>
                          <a:ea typeface="Arial" charset="0"/>
                          <a:cs typeface="Arial" charset="0"/>
                        </a:rPr>
                        <a:t>Licensed Staff</a:t>
                      </a:r>
                    </a:p>
                  </a:txBody>
                  <a:tcPr marL="12700" marR="12700" marT="12700" marB="0" anchor="b">
                    <a:solidFill>
                      <a:srgbClr val="01538B"/>
                    </a:solid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21.64</a:t>
                      </a:r>
                    </a:p>
                  </a:txBody>
                  <a:tcPr marL="12700" marR="12700" marT="12700" marB="0" anchor="b">
                    <a:no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22.71</a:t>
                      </a:r>
                    </a:p>
                  </a:txBody>
                  <a:tcPr marL="12700" marR="12700" marT="12700" marB="0" anchor="b">
                    <a:no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25.63</a:t>
                      </a:r>
                    </a:p>
                  </a:txBody>
                  <a:tcPr marL="12700" marR="12700" marT="12700" marB="0" anchor="b">
                    <a:no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29.74</a:t>
                      </a:r>
                    </a:p>
                  </a:txBody>
                  <a:tcPr marL="12700" marR="12700" marT="12700" marB="0" anchor="b">
                    <a:noFill/>
                  </a:tcPr>
                </a:tc>
              </a:tr>
              <a:tr h="142633">
                <a:tc>
                  <a:txBody>
                    <a:bodyPr/>
                    <a:lstStyle/>
                    <a:p>
                      <a:pPr marL="0" algn="l" defTabSz="914400" rtl="0" eaLnBrk="1" fontAlgn="b" latinLnBrk="0" hangingPunct="1"/>
                      <a:r>
                        <a:rPr lang="en-US" sz="1400" b="1" kern="1200" dirty="0">
                          <a:solidFill>
                            <a:schemeClr val="bg1"/>
                          </a:solidFill>
                          <a:latin typeface="Arial" charset="0"/>
                          <a:ea typeface="Arial" charset="0"/>
                          <a:cs typeface="Arial" charset="0"/>
                        </a:rPr>
                        <a:t>Non-Represented Staff</a:t>
                      </a:r>
                    </a:p>
                  </a:txBody>
                  <a:tcPr marL="12700" marR="12700" marT="12700" marB="0" anchor="b">
                    <a:solidFill>
                      <a:srgbClr val="01538B"/>
                    </a:solid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0.60</a:t>
                      </a:r>
                    </a:p>
                  </a:txBody>
                  <a:tcPr marL="12700" marR="12700" marT="12700" marB="0" anchor="b">
                    <a:lnB w="12700"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0.96</a:t>
                      </a:r>
                    </a:p>
                  </a:txBody>
                  <a:tcPr marL="12700" marR="12700" marT="12700" marB="0" anchor="b">
                    <a:lnB w="12700"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1.13</a:t>
                      </a:r>
                    </a:p>
                  </a:txBody>
                  <a:tcPr marL="12700" marR="12700" marT="12700" marB="0" anchor="b">
                    <a:lnB w="12700" cap="flat" cmpd="sng" algn="ctr">
                      <a:solidFill>
                        <a:schemeClr val="tx1"/>
                      </a:solidFill>
                      <a:prstDash val="solid"/>
                      <a:round/>
                      <a:headEnd type="none" w="med" len="med"/>
                      <a:tailEnd type="none" w="med" len="med"/>
                    </a:lnB>
                    <a:no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0.20</a:t>
                      </a:r>
                    </a:p>
                  </a:txBody>
                  <a:tcPr marL="12700" marR="12700" marT="12700" marB="0" anchor="b">
                    <a:lnB w="12700" cap="flat" cmpd="sng" algn="ctr">
                      <a:solidFill>
                        <a:schemeClr val="tx1"/>
                      </a:solidFill>
                      <a:prstDash val="solid"/>
                      <a:round/>
                      <a:headEnd type="none" w="med" len="med"/>
                      <a:tailEnd type="none" w="med" len="med"/>
                    </a:lnB>
                    <a:noFill/>
                  </a:tcPr>
                </a:tc>
              </a:tr>
              <a:tr h="142633">
                <a:tc>
                  <a:txBody>
                    <a:bodyPr/>
                    <a:lstStyle/>
                    <a:p>
                      <a:pPr marL="0" algn="l" defTabSz="914400" rtl="0" eaLnBrk="1" fontAlgn="b" latinLnBrk="0" hangingPunct="1"/>
                      <a:r>
                        <a:rPr lang="en-US" sz="1400" b="1" kern="1200" dirty="0">
                          <a:solidFill>
                            <a:schemeClr val="bg1"/>
                          </a:solidFill>
                          <a:latin typeface="Arial" charset="0"/>
                          <a:ea typeface="Arial" charset="0"/>
                          <a:cs typeface="Arial" charset="0"/>
                        </a:rPr>
                        <a:t>Grand Total </a:t>
                      </a:r>
                      <a:r>
                        <a:rPr lang="en-US" sz="1400" b="1" kern="1200" dirty="0" smtClean="0">
                          <a:solidFill>
                            <a:schemeClr val="bg1"/>
                          </a:solidFill>
                          <a:latin typeface="Arial" charset="0"/>
                          <a:ea typeface="Arial" charset="0"/>
                          <a:cs typeface="Arial" charset="0"/>
                        </a:rPr>
                        <a:t>(</a:t>
                      </a:r>
                      <a:r>
                        <a:rPr lang="en-US" sz="1400" b="1" kern="1200" dirty="0">
                          <a:solidFill>
                            <a:schemeClr val="bg1"/>
                          </a:solidFill>
                          <a:latin typeface="Arial" charset="0"/>
                          <a:ea typeface="Arial" charset="0"/>
                          <a:cs typeface="Arial" charset="0"/>
                        </a:rPr>
                        <a:t>Full Weighted)</a:t>
                      </a:r>
                    </a:p>
                  </a:txBody>
                  <a:tcPr marL="12700" marR="12700" marT="12700" marB="0" anchor="b">
                    <a:solidFill>
                      <a:srgbClr val="01538B"/>
                    </a:solid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41.82</a:t>
                      </a:r>
                    </a:p>
                  </a:txBody>
                  <a:tcPr marL="12700" marR="12700" marT="12700" marB="0" anchor="b">
                    <a:lnT w="12700" cap="flat" cmpd="sng" algn="ctr">
                      <a:solidFill>
                        <a:schemeClr val="tx1"/>
                      </a:solidFill>
                      <a:prstDash val="solid"/>
                      <a:round/>
                      <a:headEnd type="none" w="med" len="med"/>
                      <a:tailEnd type="none" w="med" len="med"/>
                    </a:lnT>
                    <a:no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46.15</a:t>
                      </a:r>
                    </a:p>
                  </a:txBody>
                  <a:tcPr marL="12700" marR="12700" marT="12700" marB="0" anchor="b">
                    <a:lnT w="12700" cap="flat" cmpd="sng" algn="ctr">
                      <a:solidFill>
                        <a:schemeClr val="tx1"/>
                      </a:solidFill>
                      <a:prstDash val="solid"/>
                      <a:round/>
                      <a:headEnd type="none" w="med" len="med"/>
                      <a:tailEnd type="none" w="med" len="med"/>
                    </a:lnT>
                    <a:noFill/>
                  </a:tcPr>
                </a:tc>
                <a:tc>
                  <a:txBody>
                    <a:bodyPr/>
                    <a:lstStyle/>
                    <a:p>
                      <a:pPr marL="0" algn="r" defTabSz="914400" rtl="0" eaLnBrk="1" fontAlgn="b" latinLnBrk="0" hangingPunct="1"/>
                      <a:r>
                        <a:rPr lang="hr-HR" sz="1400" kern="1200" dirty="0">
                          <a:solidFill>
                            <a:schemeClr val="dk1"/>
                          </a:solidFill>
                          <a:latin typeface="Arial" charset="0"/>
                          <a:ea typeface="Arial" charset="0"/>
                          <a:cs typeface="Arial" charset="0"/>
                        </a:rPr>
                        <a:t>38.62</a:t>
                      </a:r>
                    </a:p>
                  </a:txBody>
                  <a:tcPr marL="12700" marR="12700" marT="12700" marB="0" anchor="b">
                    <a:lnT w="12700" cap="flat" cmpd="sng" algn="ctr">
                      <a:solidFill>
                        <a:schemeClr val="tx1"/>
                      </a:solidFill>
                      <a:prstDash val="solid"/>
                      <a:round/>
                      <a:headEnd type="none" w="med" len="med"/>
                      <a:tailEnd type="none" w="med" len="med"/>
                    </a:lnT>
                    <a:noFill/>
                  </a:tcPr>
                </a:tc>
                <a:tc>
                  <a:txBody>
                    <a:bodyPr/>
                    <a:lstStyle/>
                    <a:p>
                      <a:pPr marL="0" algn="r" defTabSz="914400" rtl="0" eaLnBrk="1" fontAlgn="b" latinLnBrk="0" hangingPunct="1"/>
                      <a:r>
                        <a:rPr lang="nb-NO" sz="1400" kern="1200" dirty="0">
                          <a:solidFill>
                            <a:schemeClr val="dk1"/>
                          </a:solidFill>
                          <a:latin typeface="Arial" charset="0"/>
                          <a:ea typeface="Arial" charset="0"/>
                          <a:cs typeface="Arial" charset="0"/>
                        </a:rPr>
                        <a:t>55.60</a:t>
                      </a:r>
                    </a:p>
                  </a:txBody>
                  <a:tcPr marL="12700" marR="12700" marT="12700" marB="0" anchor="b">
                    <a:lnT w="12700" cap="flat" cmpd="sng" algn="ctr">
                      <a:solidFill>
                        <a:schemeClr val="tx1"/>
                      </a:solidFill>
                      <a:prstDash val="solid"/>
                      <a:round/>
                      <a:headEnd type="none" w="med" len="med"/>
                      <a:tailEnd type="none" w="med" len="med"/>
                    </a:lnT>
                    <a:noFill/>
                  </a:tcPr>
                </a:tc>
              </a:tr>
              <a:tr h="142633">
                <a:tc>
                  <a:txBody>
                    <a:bodyPr/>
                    <a:lstStyle/>
                    <a:p>
                      <a:pPr marL="0" algn="l" defTabSz="914400" rtl="0" eaLnBrk="1" fontAlgn="b" latinLnBrk="0" hangingPunct="1"/>
                      <a:r>
                        <a:rPr lang="en-US" sz="1400" b="1" kern="1200" dirty="0">
                          <a:solidFill>
                            <a:schemeClr val="bg1"/>
                          </a:solidFill>
                          <a:latin typeface="Arial" charset="0"/>
                          <a:ea typeface="Arial" charset="0"/>
                          <a:cs typeface="Arial" charset="0"/>
                        </a:rPr>
                        <a:t>Total </a:t>
                      </a:r>
                      <a:r>
                        <a:rPr lang="en-US" sz="1400" b="1" kern="1200" dirty="0" smtClean="0">
                          <a:solidFill>
                            <a:schemeClr val="bg1"/>
                          </a:solidFill>
                          <a:latin typeface="Arial" charset="0"/>
                          <a:ea typeface="Arial" charset="0"/>
                          <a:cs typeface="Arial" charset="0"/>
                        </a:rPr>
                        <a:t>w/ Classified Weighted*</a:t>
                      </a:r>
                      <a:endParaRPr lang="en-US" sz="1400" b="1" kern="1200" dirty="0">
                        <a:solidFill>
                          <a:schemeClr val="bg1"/>
                        </a:solidFill>
                        <a:latin typeface="Arial" charset="0"/>
                        <a:ea typeface="Arial" charset="0"/>
                        <a:cs typeface="Arial" charset="0"/>
                      </a:endParaRPr>
                    </a:p>
                  </a:txBody>
                  <a:tcPr marL="12700" marR="12700" marT="12700" marB="0" anchor="b">
                    <a:solidFill>
                      <a:srgbClr val="01538B"/>
                    </a:solidFill>
                  </a:tcPr>
                </a:tc>
                <a:tc>
                  <a:txBody>
                    <a:bodyPr/>
                    <a:lstStyle/>
                    <a:p>
                      <a:pPr marL="0" algn="r" defTabSz="914400" rtl="0" eaLnBrk="1" fontAlgn="b" latinLnBrk="0" hangingPunct="1"/>
                      <a:r>
                        <a:rPr lang="hr-HR" sz="1400" b="1" kern="1200" dirty="0">
                          <a:solidFill>
                            <a:schemeClr val="dk1"/>
                          </a:solidFill>
                          <a:latin typeface="Arial" charset="0"/>
                          <a:ea typeface="Arial" charset="0"/>
                          <a:cs typeface="Arial" charset="0"/>
                        </a:rPr>
                        <a:t>32.03</a:t>
                      </a:r>
                    </a:p>
                  </a:txBody>
                  <a:tcPr marL="12700" marR="12700" marT="12700" marB="0" anchor="b">
                    <a:noFill/>
                  </a:tcPr>
                </a:tc>
                <a:tc>
                  <a:txBody>
                    <a:bodyPr/>
                    <a:lstStyle/>
                    <a:p>
                      <a:pPr marL="0" algn="r" defTabSz="914400" rtl="0" eaLnBrk="1" fontAlgn="b" latinLnBrk="0" hangingPunct="1"/>
                      <a:r>
                        <a:rPr lang="hr-HR" sz="1400" b="1" kern="1200" dirty="0">
                          <a:solidFill>
                            <a:schemeClr val="dk1"/>
                          </a:solidFill>
                          <a:latin typeface="Arial" charset="0"/>
                          <a:ea typeface="Arial" charset="0"/>
                          <a:cs typeface="Arial" charset="0"/>
                        </a:rPr>
                        <a:t>34.91</a:t>
                      </a:r>
                    </a:p>
                  </a:txBody>
                  <a:tcPr marL="12700" marR="12700" marT="12700" marB="0" anchor="b">
                    <a:noFill/>
                  </a:tcPr>
                </a:tc>
                <a:tc>
                  <a:txBody>
                    <a:bodyPr/>
                    <a:lstStyle/>
                    <a:p>
                      <a:pPr marL="0" algn="r" defTabSz="914400" rtl="0" eaLnBrk="1" fontAlgn="b" latinLnBrk="0" hangingPunct="1"/>
                      <a:r>
                        <a:rPr lang="hr-HR" sz="1400" b="1" kern="1200" dirty="0">
                          <a:solidFill>
                            <a:schemeClr val="dk1"/>
                          </a:solidFill>
                          <a:latin typeface="Arial" charset="0"/>
                          <a:ea typeface="Arial" charset="0"/>
                          <a:cs typeface="Arial" charset="0"/>
                        </a:rPr>
                        <a:t>32.69</a:t>
                      </a:r>
                    </a:p>
                  </a:txBody>
                  <a:tcPr marL="12700" marR="12700" marT="12700" marB="0" anchor="b">
                    <a:noFill/>
                  </a:tcPr>
                </a:tc>
                <a:tc>
                  <a:txBody>
                    <a:bodyPr/>
                    <a:lstStyle/>
                    <a:p>
                      <a:pPr marL="0" algn="r" defTabSz="914400" rtl="0" eaLnBrk="1" fontAlgn="b" latinLnBrk="0" hangingPunct="1"/>
                      <a:r>
                        <a:rPr lang="hr-HR" sz="1400" b="1" kern="1200" dirty="0">
                          <a:solidFill>
                            <a:schemeClr val="dk1"/>
                          </a:solidFill>
                          <a:latin typeface="Arial" charset="0"/>
                          <a:ea typeface="Arial" charset="0"/>
                          <a:cs typeface="Arial" charset="0"/>
                        </a:rPr>
                        <a:t>42.77</a:t>
                      </a:r>
                    </a:p>
                  </a:txBody>
                  <a:tcPr marL="12700" marR="12700" marT="12700" marB="0" anchor="b">
                    <a:noFill/>
                  </a:tcPr>
                </a:tc>
              </a:tr>
            </a:tbl>
          </a:graphicData>
        </a:graphic>
      </p:graphicFrame>
      <p:sp>
        <p:nvSpPr>
          <p:cNvPr id="6" name="Rectangle 5"/>
          <p:cNvSpPr/>
          <p:nvPr/>
        </p:nvSpPr>
        <p:spPr>
          <a:xfrm>
            <a:off x="497960" y="771573"/>
            <a:ext cx="8117896" cy="523220"/>
          </a:xfrm>
          <a:prstGeom prst="rect">
            <a:avLst/>
          </a:prstGeom>
        </p:spPr>
        <p:txBody>
          <a:bodyPr wrap="square">
            <a:spAutoFit/>
          </a:bodyPr>
          <a:lstStyle/>
          <a:p>
            <a:r>
              <a:rPr lang="en-US" sz="1400" dirty="0" smtClean="0">
                <a:latin typeface="Arial" charset="0"/>
                <a:ea typeface="Arial" charset="0"/>
                <a:cs typeface="Arial" charset="0"/>
              </a:rPr>
              <a:t>Local School Foundations (affiliated and independent) are exclusively allowed to raise dollars for staffing. Below is an overview of the four years of dollars raised and its FTE equivalent. </a:t>
            </a:r>
          </a:p>
        </p:txBody>
      </p:sp>
      <p:sp>
        <p:nvSpPr>
          <p:cNvPr id="7" name="Rectangle 6"/>
          <p:cNvSpPr/>
          <p:nvPr/>
        </p:nvSpPr>
        <p:spPr>
          <a:xfrm>
            <a:off x="497960" y="5466059"/>
            <a:ext cx="8117896" cy="523220"/>
          </a:xfrm>
          <a:prstGeom prst="rect">
            <a:avLst/>
          </a:prstGeom>
        </p:spPr>
        <p:txBody>
          <a:bodyPr wrap="square">
            <a:spAutoFit/>
          </a:bodyPr>
          <a:lstStyle/>
          <a:p>
            <a:r>
              <a:rPr lang="en-US" sz="1400" dirty="0" smtClean="0">
                <a:latin typeface="Arial" charset="0"/>
                <a:ea typeface="Arial" charset="0"/>
                <a:cs typeface="Arial" charset="0"/>
              </a:rPr>
              <a:t>* </a:t>
            </a:r>
            <a:r>
              <a:rPr lang="en-US" sz="1400" i="1" dirty="0" smtClean="0">
                <a:latin typeface="Arial" charset="0"/>
                <a:ea typeface="Arial" charset="0"/>
                <a:cs typeface="Arial" charset="0"/>
              </a:rPr>
              <a:t>Total w/ Classified Weighted </a:t>
            </a:r>
            <a:r>
              <a:rPr lang="en-US" sz="1400" dirty="0" smtClean="0">
                <a:latin typeface="Arial" charset="0"/>
                <a:ea typeface="Arial" charset="0"/>
                <a:cs typeface="Arial" charset="0"/>
              </a:rPr>
              <a:t>counts classified FTE at .5 FTE because they are paid about 50% of the other positions. </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912387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1" y="721307"/>
            <a:ext cx="704305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SUPPORT LSFs WILL RECEIVE FROM US WILL INCLUDE:</a:t>
            </a:r>
            <a:endParaRPr lang="en-US" dirty="0" smtClean="0">
              <a:solidFill>
                <a:srgbClr val="01538B"/>
              </a:solidFill>
              <a:latin typeface="Arial" panose="020B0604020202020204" pitchFamily="34" charset="0"/>
              <a:cs typeface="Arial" panose="020B0604020202020204" pitchFamily="34" charset="0"/>
            </a:endParaRPr>
          </a:p>
        </p:txBody>
      </p:sp>
      <p:sp>
        <p:nvSpPr>
          <p:cNvPr id="12" name="Rectangle 11"/>
          <p:cNvSpPr/>
          <p:nvPr/>
        </p:nvSpPr>
        <p:spPr>
          <a:xfrm>
            <a:off x="3547317" y="1505381"/>
            <a:ext cx="4818735" cy="4616648"/>
          </a:xfrm>
          <a:prstGeom prst="rect">
            <a:avLst/>
          </a:prstGeom>
        </p:spPr>
        <p:txBody>
          <a:bodyPr wrap="square">
            <a:spAutoFit/>
          </a:bodyPr>
          <a:lstStyle/>
          <a:p>
            <a:r>
              <a:rPr lang="en-US" sz="1400" b="1" dirty="0" smtClean="0">
                <a:latin typeface="Arial" charset="0"/>
                <a:ea typeface="Arial" charset="0"/>
                <a:cs typeface="Arial" charset="0"/>
              </a:rPr>
              <a:t>Financial Operational Support</a:t>
            </a:r>
          </a:p>
          <a:p>
            <a:pPr marL="742950" lvl="1" indent="-285750">
              <a:buFont typeface="Arial" charset="0"/>
              <a:buChar char="•"/>
            </a:pPr>
            <a:r>
              <a:rPr lang="en-US" sz="1400" dirty="0" smtClean="0">
                <a:latin typeface="Arial" charset="0"/>
                <a:ea typeface="Arial" charset="0"/>
                <a:cs typeface="Arial" charset="0"/>
              </a:rPr>
              <a:t>Process all gifts in accordance with IRS Guidelines</a:t>
            </a:r>
          </a:p>
          <a:p>
            <a:pPr marL="742950" lvl="1" indent="-285750">
              <a:buFont typeface="Arial" charset="0"/>
              <a:buChar char="•"/>
            </a:pPr>
            <a:r>
              <a:rPr lang="en-US" sz="1400" dirty="0" smtClean="0">
                <a:latin typeface="Arial" charset="0"/>
                <a:ea typeface="Arial" charset="0"/>
                <a:cs typeface="Arial" charset="0"/>
              </a:rPr>
              <a:t>Filing of the IRS 990</a:t>
            </a:r>
          </a:p>
          <a:p>
            <a:pPr marL="742950" lvl="1" indent="-285750">
              <a:buFont typeface="Arial" charset="0"/>
              <a:buChar char="•"/>
            </a:pPr>
            <a:r>
              <a:rPr lang="en-US" sz="1400" dirty="0" smtClean="0">
                <a:latin typeface="Arial" charset="0"/>
                <a:ea typeface="Arial" charset="0"/>
                <a:cs typeface="Arial" charset="0"/>
              </a:rPr>
              <a:t>Processing of contributions, including checks, credit cards, monthly contributions*, in-kind gifts, share of stocks and real property.</a:t>
            </a:r>
          </a:p>
          <a:p>
            <a:pPr marL="742950" lvl="1" indent="-285750">
              <a:buFont typeface="Arial" charset="0"/>
              <a:buChar char="•"/>
            </a:pPr>
            <a:endParaRPr lang="en-US" sz="1400" dirty="0">
              <a:latin typeface="Arial" charset="0"/>
              <a:ea typeface="Arial" charset="0"/>
              <a:cs typeface="Arial" charset="0"/>
            </a:endParaRPr>
          </a:p>
          <a:p>
            <a:r>
              <a:rPr lang="en-US" sz="1400" b="1" dirty="0" smtClean="0">
                <a:latin typeface="Arial" charset="0"/>
                <a:ea typeface="Arial" charset="0"/>
                <a:cs typeface="Arial" charset="0"/>
              </a:rPr>
              <a:t>Technical and Operational Assistance</a:t>
            </a:r>
          </a:p>
          <a:p>
            <a:pPr marL="742950" lvl="1" indent="-285750">
              <a:buFont typeface="Arial" charset="0"/>
              <a:buChar char="•"/>
            </a:pPr>
            <a:r>
              <a:rPr lang="en-US" sz="1400" dirty="0" smtClean="0">
                <a:latin typeface="Arial" charset="0"/>
                <a:ea typeface="Arial" charset="0"/>
                <a:cs typeface="Arial" charset="0"/>
              </a:rPr>
              <a:t>Legal liability rests with The Fund’s Board of Directors</a:t>
            </a:r>
          </a:p>
          <a:p>
            <a:pPr marL="742950" lvl="1" indent="-285750">
              <a:buFont typeface="Arial" charset="0"/>
              <a:buChar char="•"/>
            </a:pPr>
            <a:r>
              <a:rPr lang="en-US" sz="1400" dirty="0" smtClean="0">
                <a:latin typeface="Arial" charset="0"/>
                <a:ea typeface="Arial" charset="0"/>
                <a:cs typeface="Arial" charset="0"/>
              </a:rPr>
              <a:t>Maintain a comprehensive database of donors (transferred from AHR)</a:t>
            </a:r>
          </a:p>
          <a:p>
            <a:pPr marL="742950" lvl="1" indent="-285750">
              <a:buFont typeface="Arial" charset="0"/>
              <a:buChar char="•"/>
            </a:pPr>
            <a:r>
              <a:rPr lang="en-US" sz="1400" dirty="0" smtClean="0">
                <a:latin typeface="Arial" charset="0"/>
                <a:ea typeface="Arial" charset="0"/>
                <a:cs typeface="Arial" charset="0"/>
              </a:rPr>
              <a:t>Use of The Fund’s raffle and alcohol license</a:t>
            </a:r>
            <a:r>
              <a:rPr lang="en-US" sz="1400" dirty="0">
                <a:latin typeface="Arial" charset="0"/>
                <a:ea typeface="Arial" charset="0"/>
                <a:cs typeface="Arial" charset="0"/>
              </a:rPr>
              <a:t> </a:t>
            </a:r>
            <a:r>
              <a:rPr lang="en-US" sz="1400" dirty="0" smtClean="0">
                <a:latin typeface="Arial" charset="0"/>
                <a:ea typeface="Arial" charset="0"/>
                <a:cs typeface="Arial" charset="0"/>
              </a:rPr>
              <a:t>for auctions and other events</a:t>
            </a:r>
            <a:endParaRPr lang="en-US" sz="1400" dirty="0">
              <a:latin typeface="Arial" charset="0"/>
              <a:ea typeface="Arial" charset="0"/>
              <a:cs typeface="Arial" charset="0"/>
            </a:endParaRPr>
          </a:p>
          <a:p>
            <a:pPr marL="742950" lvl="1" indent="-285750">
              <a:buFont typeface="Arial" charset="0"/>
              <a:buChar char="•"/>
            </a:pPr>
            <a:r>
              <a:rPr lang="en-US" sz="1400" dirty="0" smtClean="0">
                <a:latin typeface="Arial" charset="0"/>
                <a:ea typeface="Arial" charset="0"/>
                <a:cs typeface="Arial" charset="0"/>
              </a:rPr>
              <a:t>Coverage under The Fund’s general liability insurance</a:t>
            </a:r>
          </a:p>
          <a:p>
            <a:pPr marL="742950" lvl="1" indent="-285750">
              <a:buFont typeface="Arial" charset="0"/>
              <a:buChar char="•"/>
            </a:pPr>
            <a:r>
              <a:rPr lang="en-US" sz="1400" dirty="0" smtClean="0">
                <a:latin typeface="Arial" charset="0"/>
                <a:ea typeface="Arial" charset="0"/>
                <a:cs typeface="Arial" charset="0"/>
              </a:rPr>
              <a:t>Use of The Fund’s bulk mail permit</a:t>
            </a:r>
          </a:p>
          <a:p>
            <a:pPr marL="742950" lvl="1" indent="-285750">
              <a:buFont typeface="Arial" charset="0"/>
              <a:buChar char="•"/>
            </a:pPr>
            <a:r>
              <a:rPr lang="en-US" sz="1400" dirty="0" smtClean="0">
                <a:latin typeface="Arial" charset="0"/>
                <a:ea typeface="Arial" charset="0"/>
                <a:cs typeface="Arial" charset="0"/>
              </a:rPr>
              <a:t>Augmented trainings and supports in your fundraising efforts</a:t>
            </a:r>
          </a:p>
          <a:p>
            <a:pPr marL="742950" lvl="1" indent="-285750">
              <a:buFont typeface="Arial" charset="0"/>
              <a:buChar char="•"/>
            </a:pPr>
            <a:endParaRPr lang="en-US" sz="1400" dirty="0" smtClean="0">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04" y="2447231"/>
            <a:ext cx="2941713" cy="1963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49104" y="5568031"/>
            <a:ext cx="2941714" cy="553998"/>
          </a:xfrm>
          <a:prstGeom prst="rect">
            <a:avLst/>
          </a:prstGeom>
        </p:spPr>
        <p:txBody>
          <a:bodyPr wrap="square">
            <a:spAutoFit/>
          </a:bodyPr>
          <a:lstStyle/>
          <a:p>
            <a:r>
              <a:rPr lang="en-US" sz="1000" b="1" dirty="0" smtClean="0">
                <a:latin typeface="Arial" charset="0"/>
                <a:ea typeface="Arial" charset="0"/>
                <a:cs typeface="Arial" charset="0"/>
              </a:rPr>
              <a:t>* We are currently working with AHR to provide a seamless transition for these monthly online contributions. </a:t>
            </a:r>
          </a:p>
        </p:txBody>
      </p:sp>
    </p:spTree>
    <p:extLst>
      <p:ext uri="{BB962C8B-B14F-4D97-AF65-F5344CB8AC3E}">
        <p14:creationId xmlns:p14="http://schemas.microsoft.com/office/powerpoint/2010/main" val="220910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1" y="721307"/>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PPS PARENT FUND</a:t>
            </a:r>
            <a:endParaRPr lang="en-US" dirty="0" smtClean="0">
              <a:solidFill>
                <a:srgbClr val="01538B"/>
              </a:solidFill>
              <a:latin typeface="Arial" panose="020B0604020202020204" pitchFamily="34" charset="0"/>
              <a:cs typeface="Arial" panose="020B0604020202020204" pitchFamily="34" charset="0"/>
            </a:endParaRPr>
          </a:p>
        </p:txBody>
      </p:sp>
      <p:sp>
        <p:nvSpPr>
          <p:cNvPr id="12" name="Rectangle 11"/>
          <p:cNvSpPr/>
          <p:nvPr/>
        </p:nvSpPr>
        <p:spPr>
          <a:xfrm>
            <a:off x="1171796" y="4326293"/>
            <a:ext cx="6800407" cy="1815882"/>
          </a:xfrm>
          <a:prstGeom prst="rect">
            <a:avLst/>
          </a:prstGeom>
        </p:spPr>
        <p:txBody>
          <a:bodyPr wrap="square">
            <a:spAutoFit/>
          </a:bodyPr>
          <a:lstStyle/>
          <a:p>
            <a:r>
              <a:rPr lang="en-US" sz="1400" dirty="0" smtClean="0">
                <a:latin typeface="Arial" charset="0"/>
                <a:ea typeface="Arial" charset="0"/>
                <a:cs typeface="Arial" charset="0"/>
              </a:rPr>
              <a:t>The PPS Parent Fund serves as a set aside of the one third raised by Local School Foundations. These funds are stewarded and distributed to high-need schools using a data-driven formula. </a:t>
            </a:r>
          </a:p>
          <a:p>
            <a:endParaRPr lang="en-US" sz="1400" dirty="0">
              <a:latin typeface="Arial" charset="0"/>
              <a:ea typeface="Arial" charset="0"/>
              <a:cs typeface="Arial" charset="0"/>
            </a:endParaRPr>
          </a:p>
          <a:p>
            <a:r>
              <a:rPr lang="en-US" sz="1400" dirty="0" smtClean="0">
                <a:latin typeface="Arial" charset="0"/>
                <a:ea typeface="Arial" charset="0"/>
                <a:cs typeface="Arial" charset="0"/>
              </a:rPr>
              <a:t>For the 2019-2020 school year, The PPS Parent Fund allocations were done by All Hands Raised. Moving forward, The Fund for PPS will, through a community engagement process, partner with PPS parents and community to look at various processes, including formula, to determine areas that could be strengthen.</a:t>
            </a:r>
            <a:endParaRPr lang="en-US" sz="1400" dirty="0">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2020186" y="1353316"/>
            <a:ext cx="5114260" cy="2633892"/>
          </a:xfrm>
          <a:prstGeom prst="rect">
            <a:avLst/>
          </a:prstGeom>
        </p:spPr>
      </p:pic>
    </p:spTree>
    <p:extLst>
      <p:ext uri="{BB962C8B-B14F-4D97-AF65-F5344CB8AC3E}">
        <p14:creationId xmlns:p14="http://schemas.microsoft.com/office/powerpoint/2010/main" val="1024488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381000" y="721307"/>
            <a:ext cx="832104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OUTCOMES FOR TONIGHT’S DISCUSSION</a:t>
            </a:r>
            <a:endParaRPr lang="en-US" dirty="0" smtClean="0">
              <a:solidFill>
                <a:srgbClr val="01538B"/>
              </a:solidFill>
              <a:latin typeface="Arial" panose="020B0604020202020204" pitchFamily="34" charset="0"/>
              <a:cs typeface="Arial" panose="020B0604020202020204" pitchFamily="34" charset="0"/>
            </a:endParaRPr>
          </a:p>
        </p:txBody>
      </p:sp>
      <p:sp>
        <p:nvSpPr>
          <p:cNvPr id="9" name="Rectangle 8"/>
          <p:cNvSpPr/>
          <p:nvPr/>
        </p:nvSpPr>
        <p:spPr>
          <a:xfrm>
            <a:off x="368925" y="1180285"/>
            <a:ext cx="5222358" cy="4031873"/>
          </a:xfrm>
          <a:prstGeom prst="rect">
            <a:avLst/>
          </a:prstGeom>
        </p:spPr>
        <p:txBody>
          <a:bodyPr wrap="square">
            <a:spAutoFit/>
          </a:bodyPr>
          <a:lstStyle/>
          <a:p>
            <a:pPr marL="285750" indent="-285750" algn="just">
              <a:buFont typeface="Arial" charset="0"/>
              <a:buChar char="•"/>
            </a:pPr>
            <a:r>
              <a:rPr lang="en-US" sz="1600" dirty="0" smtClean="0">
                <a:latin typeface="Arial" charset="0"/>
                <a:ea typeface="Arial" charset="0"/>
                <a:cs typeface="Arial" charset="0"/>
              </a:rPr>
              <a:t>An overview of the Strategic Partnerships Team</a:t>
            </a:r>
          </a:p>
          <a:p>
            <a:pPr marL="285750" indent="-285750" algn="just">
              <a:buFont typeface="Arial" charset="0"/>
              <a:buChar char="•"/>
            </a:pPr>
            <a:endParaRPr lang="en-US" sz="1600" dirty="0" smtClean="0">
              <a:latin typeface="Arial" charset="0"/>
              <a:ea typeface="Arial" charset="0"/>
              <a:cs typeface="Arial" charset="0"/>
            </a:endParaRPr>
          </a:p>
          <a:p>
            <a:pPr marL="285750" indent="-285750" algn="just">
              <a:buFont typeface="Arial" charset="0"/>
              <a:buChar char="•"/>
            </a:pPr>
            <a:r>
              <a:rPr lang="en-US" sz="1600" dirty="0" smtClean="0">
                <a:latin typeface="Arial" charset="0"/>
                <a:ea typeface="Arial" charset="0"/>
                <a:cs typeface="Arial" charset="0"/>
              </a:rPr>
              <a:t>An </a:t>
            </a:r>
            <a:r>
              <a:rPr lang="en-US" sz="1600" dirty="0">
                <a:latin typeface="Arial" charset="0"/>
                <a:ea typeface="Arial" charset="0"/>
                <a:cs typeface="Arial" charset="0"/>
              </a:rPr>
              <a:t>understanding of what "The Fund for Portland Public Schools" will do to support students and our school communities.</a:t>
            </a:r>
          </a:p>
          <a:p>
            <a:pPr marL="285750" indent="-285750" algn="just">
              <a:buFont typeface="Arial" charset="0"/>
              <a:buChar char="•"/>
            </a:pPr>
            <a:endParaRPr lang="en-US" sz="1600" dirty="0">
              <a:latin typeface="Arial" charset="0"/>
              <a:ea typeface="Arial" charset="0"/>
              <a:cs typeface="Arial" charset="0"/>
            </a:endParaRPr>
          </a:p>
          <a:p>
            <a:pPr marL="285750" indent="-285750" algn="just">
              <a:buFont typeface="Arial" charset="0"/>
              <a:buChar char="•"/>
            </a:pPr>
            <a:r>
              <a:rPr lang="en-US" sz="1600" dirty="0">
                <a:latin typeface="Arial" charset="0"/>
                <a:ea typeface="Arial" charset="0"/>
                <a:cs typeface="Arial" charset="0"/>
              </a:rPr>
              <a:t>Answers to </a:t>
            </a:r>
            <a:r>
              <a:rPr lang="en-US" sz="1600" dirty="0" smtClean="0">
                <a:latin typeface="Arial" charset="0"/>
                <a:ea typeface="Arial" charset="0"/>
                <a:cs typeface="Arial" charset="0"/>
              </a:rPr>
              <a:t>“What </a:t>
            </a:r>
            <a:r>
              <a:rPr lang="en-US" sz="1600" dirty="0">
                <a:latin typeface="Arial" charset="0"/>
                <a:ea typeface="Arial" charset="0"/>
                <a:cs typeface="Arial" charset="0"/>
              </a:rPr>
              <a:t>does the shift from All Hands Raised to The Fund for PPS mean for our local school community fundraising efforts?”</a:t>
            </a:r>
          </a:p>
          <a:p>
            <a:pPr marL="285750" indent="-285750" algn="just">
              <a:buFont typeface="Arial" charset="0"/>
              <a:buChar char="•"/>
            </a:pPr>
            <a:endParaRPr lang="en-US" sz="1600" dirty="0">
              <a:latin typeface="Arial" charset="0"/>
              <a:ea typeface="Arial" charset="0"/>
              <a:cs typeface="Arial" charset="0"/>
            </a:endParaRPr>
          </a:p>
          <a:p>
            <a:pPr marL="285750" indent="-285750" algn="just">
              <a:buFont typeface="Arial" charset="0"/>
              <a:buChar char="•"/>
            </a:pPr>
            <a:r>
              <a:rPr lang="en-US" sz="1600" dirty="0" smtClean="0">
                <a:latin typeface="Arial" charset="0"/>
                <a:ea typeface="Arial" charset="0"/>
                <a:cs typeface="Arial" charset="0"/>
              </a:rPr>
              <a:t>Begin discussing the </a:t>
            </a:r>
            <a:r>
              <a:rPr lang="en-US" sz="1600" dirty="0">
                <a:latin typeface="Arial" charset="0"/>
                <a:ea typeface="Arial" charset="0"/>
                <a:cs typeface="Arial" charset="0"/>
              </a:rPr>
              <a:t>current strengths and challenges of local school foundations, and further ideas for continuous improvement of these </a:t>
            </a:r>
            <a:r>
              <a:rPr lang="en-US" sz="1600" dirty="0" smtClean="0">
                <a:latin typeface="Arial" charset="0"/>
                <a:ea typeface="Arial" charset="0"/>
                <a:cs typeface="Arial" charset="0"/>
              </a:rPr>
              <a:t>entities. This includes a preliminary review of the engagement plan for our community effort to “look under the hood.”</a:t>
            </a:r>
            <a:endParaRPr lang="en-US" sz="1600" dirty="0">
              <a:latin typeface="Arial" charset="0"/>
              <a:ea typeface="Arial" charset="0"/>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207" y="1182972"/>
            <a:ext cx="2741833" cy="3736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9946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stretch>
            <a:fillRect/>
          </a:stretch>
        </p:blipFill>
        <p:spPr>
          <a:xfrm>
            <a:off x="547876" y="936568"/>
            <a:ext cx="8048249" cy="4984864"/>
          </a:xfrm>
          <a:prstGeom prst="rect">
            <a:avLst/>
          </a:prstGeom>
        </p:spPr>
      </p:pic>
      <p:sp>
        <p:nvSpPr>
          <p:cNvPr id="4" name="TextBox 3"/>
          <p:cNvSpPr txBox="1"/>
          <p:nvPr/>
        </p:nvSpPr>
        <p:spPr>
          <a:xfrm>
            <a:off x="497960" y="498024"/>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2019-20 PPS PARENT FUND AWARDS</a:t>
            </a:r>
            <a:endParaRPr lang="en-US" b="1" dirty="0">
              <a:solidFill>
                <a:srgbClr val="0153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80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7" name="Group 6"/>
          <p:cNvGrpSpPr/>
          <p:nvPr/>
        </p:nvGrpSpPr>
        <p:grpSpPr>
          <a:xfrm>
            <a:off x="542559" y="1152556"/>
            <a:ext cx="8058882" cy="4552889"/>
            <a:chOff x="425896" y="1244012"/>
            <a:chExt cx="8058882" cy="4552889"/>
          </a:xfrm>
        </p:grpSpPr>
        <p:pic>
          <p:nvPicPr>
            <p:cNvPr id="5" name="Picture 4"/>
            <p:cNvPicPr>
              <a:picLocks noChangeAspect="1"/>
            </p:cNvPicPr>
            <p:nvPr/>
          </p:nvPicPr>
          <p:blipFill>
            <a:blip r:embed="rId3"/>
            <a:stretch>
              <a:fillRect/>
            </a:stretch>
          </p:blipFill>
          <p:spPr>
            <a:xfrm>
              <a:off x="425896" y="1701212"/>
              <a:ext cx="8048249" cy="4095689"/>
            </a:xfrm>
            <a:prstGeom prst="rect">
              <a:avLst/>
            </a:prstGeom>
          </p:spPr>
        </p:pic>
        <p:pic>
          <p:nvPicPr>
            <p:cNvPr id="6" name="Picture 5"/>
            <p:cNvPicPr>
              <a:picLocks noChangeAspect="1"/>
            </p:cNvPicPr>
            <p:nvPr/>
          </p:nvPicPr>
          <p:blipFill rotWithShape="1">
            <a:blip r:embed="rId4"/>
            <a:srcRect b="90828"/>
            <a:stretch/>
          </p:blipFill>
          <p:spPr>
            <a:xfrm>
              <a:off x="436529" y="1244012"/>
              <a:ext cx="8048249" cy="457200"/>
            </a:xfrm>
            <a:prstGeom prst="rect">
              <a:avLst/>
            </a:prstGeom>
          </p:spPr>
        </p:pic>
      </p:grpSp>
      <p:sp>
        <p:nvSpPr>
          <p:cNvPr id="8" name="TextBox 7"/>
          <p:cNvSpPr txBox="1"/>
          <p:nvPr/>
        </p:nvSpPr>
        <p:spPr>
          <a:xfrm>
            <a:off x="497960" y="498024"/>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2019-20 PPS PARENT FUND AWARDS</a:t>
            </a:r>
            <a:endParaRPr lang="en-US" b="1" dirty="0">
              <a:solidFill>
                <a:srgbClr val="0153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759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stretch>
            <a:fillRect/>
          </a:stretch>
        </p:blipFill>
        <p:spPr>
          <a:xfrm>
            <a:off x="497960" y="1409901"/>
            <a:ext cx="4899294" cy="3842583"/>
          </a:xfrm>
          <a:prstGeom prst="rect">
            <a:avLst/>
          </a:prstGeom>
        </p:spPr>
      </p:pic>
      <p:pic>
        <p:nvPicPr>
          <p:cNvPr id="5" name="Picture 4"/>
          <p:cNvPicPr>
            <a:picLocks noChangeAspect="1"/>
          </p:cNvPicPr>
          <p:nvPr/>
        </p:nvPicPr>
        <p:blipFill>
          <a:blip r:embed="rId4"/>
          <a:stretch>
            <a:fillRect/>
          </a:stretch>
        </p:blipFill>
        <p:spPr>
          <a:xfrm>
            <a:off x="5733068" y="2522574"/>
            <a:ext cx="3138918" cy="1812851"/>
          </a:xfrm>
          <a:prstGeom prst="rect">
            <a:avLst/>
          </a:prstGeom>
        </p:spPr>
      </p:pic>
      <p:sp>
        <p:nvSpPr>
          <p:cNvPr id="6" name="TextBox 5"/>
          <p:cNvSpPr txBox="1"/>
          <p:nvPr/>
        </p:nvSpPr>
        <p:spPr>
          <a:xfrm>
            <a:off x="497960" y="498024"/>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2019-20 PPS PARENT FUND AWARDS</a:t>
            </a:r>
            <a:endParaRPr lang="en-US" b="1" dirty="0">
              <a:solidFill>
                <a:srgbClr val="0153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183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1" y="721307"/>
            <a:ext cx="760405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SO, WHAT EXACTLY WILL BE DIFFERENT? FOR NOW, VERY LITTLE</a:t>
            </a:r>
            <a:endParaRPr lang="en-US" dirty="0" smtClean="0">
              <a:solidFill>
                <a:srgbClr val="01538B"/>
              </a:solidFill>
              <a:latin typeface="Arial" panose="020B0604020202020204" pitchFamily="34" charset="0"/>
              <a:cs typeface="Arial" panose="020B0604020202020204" pitchFamily="34" charset="0"/>
            </a:endParaRPr>
          </a:p>
        </p:txBody>
      </p:sp>
      <p:sp>
        <p:nvSpPr>
          <p:cNvPr id="12" name="Rectangle 11"/>
          <p:cNvSpPr/>
          <p:nvPr/>
        </p:nvSpPr>
        <p:spPr>
          <a:xfrm>
            <a:off x="4279784" y="1426765"/>
            <a:ext cx="4215630" cy="4616648"/>
          </a:xfrm>
          <a:prstGeom prst="rect">
            <a:avLst/>
          </a:prstGeom>
        </p:spPr>
        <p:txBody>
          <a:bodyPr wrap="square">
            <a:spAutoFit/>
          </a:bodyPr>
          <a:lstStyle/>
          <a:p>
            <a:r>
              <a:rPr lang="en-US" sz="1400" dirty="0" smtClean="0">
                <a:latin typeface="Arial" charset="0"/>
                <a:ea typeface="Arial" charset="0"/>
                <a:cs typeface="Arial" charset="0"/>
              </a:rPr>
              <a:t>For now, we hope to execute a seamless transition between All Hands Raised, PPS and The Fund for PPS. </a:t>
            </a:r>
          </a:p>
          <a:p>
            <a:endParaRPr lang="en-US" sz="1400" dirty="0">
              <a:latin typeface="Arial" charset="0"/>
              <a:ea typeface="Arial" charset="0"/>
              <a:cs typeface="Arial" charset="0"/>
            </a:endParaRPr>
          </a:p>
          <a:p>
            <a:r>
              <a:rPr lang="en-US" sz="1400" dirty="0" smtClean="0">
                <a:latin typeface="Arial" charset="0"/>
                <a:ea typeface="Arial" charset="0"/>
                <a:cs typeface="Arial" charset="0"/>
              </a:rPr>
              <a:t>Between now and August 2019, we do not plan to focus on making policy and/or administrative changes. </a:t>
            </a:r>
          </a:p>
          <a:p>
            <a:endParaRPr lang="en-US" sz="1400" dirty="0">
              <a:latin typeface="Arial" charset="0"/>
              <a:ea typeface="Arial" charset="0"/>
              <a:cs typeface="Arial" charset="0"/>
            </a:endParaRPr>
          </a:p>
          <a:p>
            <a:r>
              <a:rPr lang="en-US" sz="1400" dirty="0" smtClean="0">
                <a:latin typeface="Arial" charset="0"/>
                <a:ea typeface="Arial" charset="0"/>
                <a:cs typeface="Arial" charset="0"/>
              </a:rPr>
              <a:t>TheFundforPPS.org will serve as our primary site for documents, monthly donations, announcements, etc.</a:t>
            </a:r>
          </a:p>
          <a:p>
            <a:endParaRPr lang="en-US" sz="1400" dirty="0" smtClean="0">
              <a:latin typeface="Arial" charset="0"/>
              <a:ea typeface="Arial" charset="0"/>
              <a:cs typeface="Arial" charset="0"/>
            </a:endParaRPr>
          </a:p>
          <a:p>
            <a:r>
              <a:rPr lang="en-US" sz="1400" dirty="0" smtClean="0">
                <a:latin typeface="Arial" charset="0"/>
                <a:ea typeface="Arial" charset="0"/>
                <a:cs typeface="Arial" charset="0"/>
              </a:rPr>
              <a:t>A Program Coordinator will be hired and serve as a primary day to day support related to Local School Foundations. In the meantime, schools’ point of contact will be Robyn Faraone, PPS’ School Partnerships Manager. </a:t>
            </a:r>
          </a:p>
          <a:p>
            <a:endParaRPr lang="en-US" sz="1400" dirty="0">
              <a:latin typeface="Arial" charset="0"/>
              <a:ea typeface="Arial" charset="0"/>
              <a:cs typeface="Arial" charset="0"/>
            </a:endParaRPr>
          </a:p>
          <a:p>
            <a:endParaRPr lang="en-US" sz="1400" dirty="0" smtClean="0">
              <a:latin typeface="Arial" charset="0"/>
              <a:ea typeface="Arial" charset="0"/>
              <a:cs typeface="Arial" charset="0"/>
            </a:endParaRPr>
          </a:p>
          <a:p>
            <a:endParaRPr lang="en-US" sz="1400" dirty="0">
              <a:latin typeface="Arial" charset="0"/>
              <a:ea typeface="Arial" charset="0"/>
              <a:cs typeface="Arial" charset="0"/>
            </a:endParaRPr>
          </a:p>
          <a:p>
            <a:r>
              <a:rPr lang="en-US" sz="1400" dirty="0" smtClean="0">
                <a:latin typeface="Arial" charset="0"/>
                <a:ea typeface="Arial" charset="0"/>
                <a:cs typeface="Arial"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2254974"/>
            <a:ext cx="3517782" cy="234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4789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1" y="721307"/>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WHAT’S NEXT?</a:t>
            </a:r>
            <a:endParaRPr lang="en-US" dirty="0" smtClean="0">
              <a:solidFill>
                <a:srgbClr val="01538B"/>
              </a:solidFill>
              <a:latin typeface="Arial" panose="020B0604020202020204" pitchFamily="34" charset="0"/>
              <a:cs typeface="Arial" panose="020B0604020202020204" pitchFamily="34" charset="0"/>
            </a:endParaRPr>
          </a:p>
        </p:txBody>
      </p:sp>
      <p:sp>
        <p:nvSpPr>
          <p:cNvPr id="9" name="Rectangle 8"/>
          <p:cNvSpPr/>
          <p:nvPr/>
        </p:nvSpPr>
        <p:spPr>
          <a:xfrm>
            <a:off x="381001" y="1591616"/>
            <a:ext cx="4737691" cy="2893100"/>
          </a:xfrm>
          <a:prstGeom prst="rect">
            <a:avLst/>
          </a:prstGeom>
        </p:spPr>
        <p:txBody>
          <a:bodyPr wrap="square">
            <a:spAutoFit/>
          </a:bodyPr>
          <a:lstStyle/>
          <a:p>
            <a:r>
              <a:rPr lang="en-US" sz="1400" dirty="0" smtClean="0">
                <a:latin typeface="Arial" charset="0"/>
                <a:ea typeface="Arial" charset="0"/>
                <a:cs typeface="Arial" charset="0"/>
              </a:rPr>
              <a:t>Portland Public Schools, in close partnership with All Hands Raised, will continue the process of transferring administrative responsibilities of the Local School Foundations. </a:t>
            </a:r>
          </a:p>
          <a:p>
            <a:endParaRPr lang="en-US" sz="1400" dirty="0">
              <a:latin typeface="Arial" charset="0"/>
              <a:ea typeface="Arial" charset="0"/>
              <a:cs typeface="Arial" charset="0"/>
            </a:endParaRPr>
          </a:p>
          <a:p>
            <a:r>
              <a:rPr lang="en-US" sz="1400" dirty="0" smtClean="0">
                <a:latin typeface="Arial" charset="0"/>
                <a:ea typeface="Arial" charset="0"/>
                <a:cs typeface="Arial" charset="0"/>
              </a:rPr>
              <a:t>Between now and July 1, 2019, LSFs will continue to work with All Hands Raised (deposit funds, receive monthly financial reports, support with auction efforts, etc.). After </a:t>
            </a:r>
            <a:r>
              <a:rPr lang="en-US" sz="1400" b="1" dirty="0" smtClean="0">
                <a:latin typeface="Arial" charset="0"/>
                <a:ea typeface="Arial" charset="0"/>
                <a:cs typeface="Arial" charset="0"/>
              </a:rPr>
              <a:t>July 1, 2019</a:t>
            </a:r>
            <a:r>
              <a:rPr lang="en-US" sz="1400" dirty="0" smtClean="0">
                <a:latin typeface="Arial" charset="0"/>
                <a:ea typeface="Arial" charset="0"/>
                <a:cs typeface="Arial" charset="0"/>
              </a:rPr>
              <a:t>, those responsibilities will be in the hands of The Fund for PPS. </a:t>
            </a:r>
          </a:p>
          <a:p>
            <a:endParaRPr lang="en-US" sz="1400" dirty="0">
              <a:latin typeface="Arial" charset="0"/>
              <a:ea typeface="Arial" charset="0"/>
              <a:cs typeface="Arial" charset="0"/>
            </a:endParaRPr>
          </a:p>
          <a:p>
            <a:r>
              <a:rPr lang="en-US" sz="1400" dirty="0" smtClean="0">
                <a:latin typeface="Arial" charset="0"/>
                <a:ea typeface="Arial" charset="0"/>
                <a:cs typeface="Arial" charset="0"/>
              </a:rPr>
              <a:t>We will be providing regular updates via email and on our webpage, </a:t>
            </a:r>
            <a:r>
              <a:rPr lang="en-US" sz="1400" b="1" u="sng" dirty="0" smtClean="0">
                <a:latin typeface="Arial" charset="0"/>
                <a:ea typeface="Arial" charset="0"/>
                <a:cs typeface="Arial" charset="0"/>
                <a:hlinkClick r:id="rId3" action="ppaction://hlinkfile"/>
              </a:rPr>
              <a:t>FundforPPS.org</a:t>
            </a:r>
            <a:r>
              <a:rPr lang="en-US" sz="1400" dirty="0" smtClean="0">
                <a:latin typeface="Arial" charset="0"/>
                <a:ea typeface="Arial" charset="0"/>
                <a:cs typeface="Arial"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225" y="2274178"/>
            <a:ext cx="3460242" cy="230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2109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1" y="721307"/>
            <a:ext cx="6083596"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WHAT’S NEXT?</a:t>
            </a:r>
            <a:endParaRPr lang="en-US" dirty="0" smtClean="0">
              <a:solidFill>
                <a:srgbClr val="01538B"/>
              </a:solidFill>
              <a:latin typeface="Arial" panose="020B0604020202020204" pitchFamily="34" charset="0"/>
              <a:cs typeface="Arial" panose="020B0604020202020204" pitchFamily="34" charset="0"/>
            </a:endParaRPr>
          </a:p>
        </p:txBody>
      </p:sp>
      <p:sp>
        <p:nvSpPr>
          <p:cNvPr id="9" name="Rectangle 8"/>
          <p:cNvSpPr/>
          <p:nvPr/>
        </p:nvSpPr>
        <p:spPr>
          <a:xfrm>
            <a:off x="4277710" y="1720840"/>
            <a:ext cx="4035973" cy="2893100"/>
          </a:xfrm>
          <a:prstGeom prst="rect">
            <a:avLst/>
          </a:prstGeom>
        </p:spPr>
        <p:txBody>
          <a:bodyPr wrap="square">
            <a:spAutoFit/>
          </a:bodyPr>
          <a:lstStyle/>
          <a:p>
            <a:r>
              <a:rPr lang="en-US" sz="1400" dirty="0" smtClean="0">
                <a:latin typeface="Arial" charset="0"/>
                <a:ea typeface="Arial" charset="0"/>
                <a:cs typeface="Arial" charset="0"/>
              </a:rPr>
              <a:t>We also welcome all PPS LSF Parent Leaders to our inaugural half-day convening on Saturday, </a:t>
            </a:r>
            <a:r>
              <a:rPr lang="en-US" sz="1400" b="1" dirty="0" smtClean="0">
                <a:latin typeface="Arial" charset="0"/>
                <a:ea typeface="Arial" charset="0"/>
                <a:cs typeface="Arial" charset="0"/>
              </a:rPr>
              <a:t>September 28, 2019 (proposed)</a:t>
            </a:r>
            <a:r>
              <a:rPr lang="en-US" sz="1400" dirty="0" smtClean="0">
                <a:latin typeface="Arial" charset="0"/>
                <a:ea typeface="Arial" charset="0"/>
                <a:cs typeface="Arial" charset="0"/>
              </a:rPr>
              <a:t>, where we will share best practices and support your fundraising efforts in the new school year. </a:t>
            </a:r>
          </a:p>
          <a:p>
            <a:r>
              <a:rPr lang="en-US" sz="1400" dirty="0" smtClean="0">
                <a:latin typeface="Arial" charset="0"/>
                <a:ea typeface="Arial" charset="0"/>
                <a:cs typeface="Arial" charset="0"/>
              </a:rPr>
              <a:t>More details forthcoming.</a:t>
            </a:r>
          </a:p>
          <a:p>
            <a:endParaRPr lang="en-US" sz="1400" dirty="0" smtClean="0">
              <a:latin typeface="Arial" charset="0"/>
              <a:ea typeface="Arial" charset="0"/>
              <a:cs typeface="Arial" charset="0"/>
            </a:endParaRPr>
          </a:p>
          <a:p>
            <a:r>
              <a:rPr lang="en-US" sz="1400" dirty="0" smtClean="0">
                <a:latin typeface="Arial" charset="0"/>
                <a:ea typeface="Arial" charset="0"/>
                <a:cs typeface="Arial" charset="0"/>
              </a:rPr>
              <a:t>We plan to engage the parent and broader community in a series to “look under the hood” of the Local School Foundations, PPS Parent Fund, etc. beginning in the </a:t>
            </a:r>
            <a:r>
              <a:rPr lang="en-US" sz="1400" b="1" dirty="0" smtClean="0">
                <a:latin typeface="Arial" charset="0"/>
                <a:ea typeface="Arial" charset="0"/>
                <a:cs typeface="Arial" charset="0"/>
              </a:rPr>
              <a:t>Fall 2019</a:t>
            </a:r>
            <a:r>
              <a:rPr lang="en-US" sz="1400" dirty="0" smtClean="0">
                <a:latin typeface="Arial" charset="0"/>
                <a:ea typeface="Arial" charset="0"/>
                <a:cs typeface="Arial" charset="0"/>
              </a:rPr>
              <a:t>. Any proposed changes for 2019-20 will be finalized by </a:t>
            </a:r>
            <a:r>
              <a:rPr lang="en-US" sz="1400" b="1" dirty="0" smtClean="0">
                <a:latin typeface="Arial" charset="0"/>
                <a:ea typeface="Arial" charset="0"/>
                <a:cs typeface="Arial" charset="0"/>
              </a:rPr>
              <a:t>December 31, 2019</a:t>
            </a:r>
            <a:r>
              <a:rPr lang="en-US" sz="1400" dirty="0" smtClean="0">
                <a:latin typeface="Arial" charset="0"/>
                <a:ea typeface="Arial" charset="0"/>
                <a:cs typeface="Arial" charset="0"/>
              </a:rPr>
              <a:t>.</a:t>
            </a:r>
            <a:endParaRPr lang="en-US" sz="1400" dirty="0">
              <a:latin typeface="Arial" charset="0"/>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2123089"/>
            <a:ext cx="3535617" cy="235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5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232718" y="174231"/>
            <a:ext cx="8678564" cy="6509539"/>
          </a:xfrm>
          <a:prstGeom prst="rect">
            <a:avLst/>
          </a:prstGeom>
          <a:solidFill>
            <a:srgbClr val="0153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726993" y="2736503"/>
            <a:ext cx="5690014" cy="923330"/>
          </a:xfrm>
          <a:prstGeom prst="rect">
            <a:avLst/>
          </a:prstGeom>
          <a:noFill/>
          <a:ln>
            <a:noFill/>
          </a:ln>
        </p:spPr>
        <p:txBody>
          <a:bodyPr wrap="square" lIns="0" tIns="0" rIns="0" bIns="0" rtlCol="0">
            <a:spAutoFit/>
          </a:bodyPr>
          <a:lstStyle/>
          <a:p>
            <a:pPr algn="ctr"/>
            <a:r>
              <a:rPr lang="en-US" sz="3000" b="1" dirty="0" smtClean="0">
                <a:solidFill>
                  <a:schemeClr val="bg1"/>
                </a:solidFill>
                <a:latin typeface="Arial" panose="020B0604020202020204" pitchFamily="34" charset="0"/>
                <a:cs typeface="Arial" panose="020B0604020202020204" pitchFamily="34" charset="0"/>
              </a:rPr>
              <a:t>BOARD OF EDUCATION</a:t>
            </a:r>
          </a:p>
          <a:p>
            <a:pPr algn="ctr"/>
            <a:r>
              <a:rPr lang="en-US" sz="3000" b="1" dirty="0" smtClean="0">
                <a:solidFill>
                  <a:schemeClr val="bg1"/>
                </a:solidFill>
                <a:latin typeface="Arial" panose="020B0604020202020204" pitchFamily="34" charset="0"/>
                <a:cs typeface="Arial" panose="020B0604020202020204" pitchFamily="34" charset="0"/>
              </a:rPr>
              <a:t>DISCUSSION</a:t>
            </a:r>
            <a:endParaRPr lang="en-US" sz="3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170" name="Picture 2" descr="mage result for FLIP CHART"/>
          <p:cNvPicPr>
            <a:picLocks noChangeAspect="1" noChangeArrowheads="1"/>
          </p:cNvPicPr>
          <p:nvPr/>
        </p:nvPicPr>
        <p:blipFill rotWithShape="1">
          <a:blip r:embed="rId3">
            <a:extLst>
              <a:ext uri="{28A0092B-C50C-407E-A947-70E740481C1C}">
                <a14:useLocalDpi xmlns:a14="http://schemas.microsoft.com/office/drawing/2010/main" val="0"/>
              </a:ext>
            </a:extLst>
          </a:blip>
          <a:srcRect l="12324" t="6971" r="15693" b="7735"/>
          <a:stretch/>
        </p:blipFill>
        <p:spPr bwMode="auto">
          <a:xfrm>
            <a:off x="196703" y="1850064"/>
            <a:ext cx="2732567" cy="4423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ge result for FLIP CHART"/>
          <p:cNvPicPr>
            <a:picLocks noChangeAspect="1" noChangeArrowheads="1"/>
          </p:cNvPicPr>
          <p:nvPr/>
        </p:nvPicPr>
        <p:blipFill rotWithShape="1">
          <a:blip r:embed="rId3">
            <a:extLst>
              <a:ext uri="{28A0092B-C50C-407E-A947-70E740481C1C}">
                <a14:useLocalDpi xmlns:a14="http://schemas.microsoft.com/office/drawing/2010/main" val="0"/>
              </a:ext>
            </a:extLst>
          </a:blip>
          <a:srcRect l="12324" t="6971" r="15693" b="7735"/>
          <a:stretch/>
        </p:blipFill>
        <p:spPr bwMode="auto">
          <a:xfrm>
            <a:off x="3125973" y="1850064"/>
            <a:ext cx="2732567" cy="4423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ge result for FLIP CHART"/>
          <p:cNvPicPr>
            <a:picLocks noChangeAspect="1" noChangeArrowheads="1"/>
          </p:cNvPicPr>
          <p:nvPr/>
        </p:nvPicPr>
        <p:blipFill rotWithShape="1">
          <a:blip r:embed="rId3">
            <a:extLst>
              <a:ext uri="{28A0092B-C50C-407E-A947-70E740481C1C}">
                <a14:useLocalDpi xmlns:a14="http://schemas.microsoft.com/office/drawing/2010/main" val="0"/>
              </a:ext>
            </a:extLst>
          </a:blip>
          <a:srcRect l="12324" t="6971" r="15693" b="7735"/>
          <a:stretch/>
        </p:blipFill>
        <p:spPr bwMode="auto">
          <a:xfrm>
            <a:off x="6214729" y="1850064"/>
            <a:ext cx="2732567" cy="44231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8470" y="808524"/>
            <a:ext cx="8146311"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YOUR FEEDBACK IS IMPORTANT DURING AND AFTER THIS TRANSITION</a:t>
            </a:r>
            <a:endParaRPr lang="en-US" dirty="0" smtClean="0">
              <a:solidFill>
                <a:srgbClr val="01538B"/>
              </a:solidFill>
              <a:latin typeface="Arial" panose="020B0604020202020204" pitchFamily="34" charset="0"/>
              <a:cs typeface="Arial" panose="020B0604020202020204" pitchFamily="34" charset="0"/>
            </a:endParaRPr>
          </a:p>
        </p:txBody>
      </p:sp>
      <p:sp>
        <p:nvSpPr>
          <p:cNvPr id="12" name="TextBox 11"/>
          <p:cNvSpPr txBox="1"/>
          <p:nvPr/>
        </p:nvSpPr>
        <p:spPr>
          <a:xfrm>
            <a:off x="629094" y="2709870"/>
            <a:ext cx="1890822" cy="1046440"/>
          </a:xfrm>
          <a:prstGeom prst="rect">
            <a:avLst/>
          </a:prstGeom>
          <a:noFill/>
          <a:ln>
            <a:noFill/>
          </a:ln>
        </p:spPr>
        <p:txBody>
          <a:bodyPr wrap="square" lIns="0" tIns="0" rIns="0" bIns="0" rtlCol="0">
            <a:spAutoFit/>
          </a:bodyPr>
          <a:lstStyle/>
          <a:p>
            <a:pPr algn="ctr"/>
            <a:r>
              <a:rPr lang="en-US" b="1" dirty="0">
                <a:solidFill>
                  <a:schemeClr val="accent2"/>
                </a:solidFill>
                <a:latin typeface="Chalkduster" charset="0"/>
                <a:ea typeface="Chalkduster" charset="0"/>
                <a:cs typeface="Chalkduster" charset="0"/>
              </a:rPr>
              <a:t> </a:t>
            </a:r>
            <a:r>
              <a:rPr lang="en-US" b="1" dirty="0" smtClean="0">
                <a:solidFill>
                  <a:schemeClr val="accent2"/>
                </a:solidFill>
                <a:latin typeface="Chalkduster" charset="0"/>
                <a:ea typeface="Chalkduster" charset="0"/>
                <a:cs typeface="Chalkduster" charset="0"/>
              </a:rPr>
              <a:t>Strengths: </a:t>
            </a:r>
          </a:p>
          <a:p>
            <a:pPr algn="ctr"/>
            <a:endParaRPr lang="en-US" dirty="0" smtClean="0">
              <a:solidFill>
                <a:schemeClr val="accent2"/>
              </a:solidFill>
              <a:latin typeface="Chalkduster" charset="0"/>
              <a:ea typeface="Chalkduster" charset="0"/>
              <a:cs typeface="Chalkduster" charset="0"/>
            </a:endParaRPr>
          </a:p>
          <a:p>
            <a:pPr algn="ctr"/>
            <a:r>
              <a:rPr lang="en-US" sz="1600" dirty="0" smtClean="0">
                <a:solidFill>
                  <a:schemeClr val="accent2"/>
                </a:solidFill>
                <a:latin typeface="Chalkduster" charset="0"/>
                <a:ea typeface="Chalkduster" charset="0"/>
                <a:cs typeface="Chalkduster" charset="0"/>
              </a:rPr>
              <a:t>What </a:t>
            </a:r>
            <a:r>
              <a:rPr lang="en-US" sz="1600" dirty="0">
                <a:solidFill>
                  <a:schemeClr val="accent2"/>
                </a:solidFill>
                <a:latin typeface="Chalkduster" charset="0"/>
                <a:ea typeface="Chalkduster" charset="0"/>
                <a:cs typeface="Chalkduster" charset="0"/>
              </a:rPr>
              <a:t>do we </a:t>
            </a:r>
            <a:endParaRPr lang="en-US" sz="1600" dirty="0" smtClean="0">
              <a:solidFill>
                <a:schemeClr val="accent2"/>
              </a:solidFill>
              <a:latin typeface="Chalkduster" charset="0"/>
              <a:ea typeface="Chalkduster" charset="0"/>
              <a:cs typeface="Chalkduster" charset="0"/>
            </a:endParaRPr>
          </a:p>
          <a:p>
            <a:pPr algn="ctr"/>
            <a:r>
              <a:rPr lang="en-US" sz="1600" dirty="0" smtClean="0">
                <a:solidFill>
                  <a:schemeClr val="accent2"/>
                </a:solidFill>
                <a:latin typeface="Chalkduster" charset="0"/>
                <a:ea typeface="Chalkduster" charset="0"/>
                <a:cs typeface="Chalkduster" charset="0"/>
              </a:rPr>
              <a:t>value </a:t>
            </a:r>
            <a:r>
              <a:rPr lang="en-US" sz="1600" dirty="0">
                <a:solidFill>
                  <a:schemeClr val="accent2"/>
                </a:solidFill>
                <a:latin typeface="Chalkduster" charset="0"/>
                <a:ea typeface="Chalkduster" charset="0"/>
                <a:cs typeface="Chalkduster" charset="0"/>
              </a:rPr>
              <a:t>about LSFs?</a:t>
            </a:r>
            <a:endParaRPr lang="en-US" sz="1600" dirty="0" smtClean="0">
              <a:solidFill>
                <a:schemeClr val="accent2"/>
              </a:solidFill>
              <a:latin typeface="Chalkduster" charset="0"/>
              <a:ea typeface="Chalkduster" charset="0"/>
              <a:cs typeface="Chalkduster" charset="0"/>
            </a:endParaRPr>
          </a:p>
        </p:txBody>
      </p:sp>
      <p:sp>
        <p:nvSpPr>
          <p:cNvPr id="13" name="TextBox 12"/>
          <p:cNvSpPr txBox="1"/>
          <p:nvPr/>
        </p:nvSpPr>
        <p:spPr>
          <a:xfrm>
            <a:off x="3546845" y="2736502"/>
            <a:ext cx="1890822" cy="2000548"/>
          </a:xfrm>
          <a:prstGeom prst="rect">
            <a:avLst/>
          </a:prstGeom>
          <a:noFill/>
          <a:ln>
            <a:noFill/>
          </a:ln>
        </p:spPr>
        <p:txBody>
          <a:bodyPr wrap="square" lIns="0" tIns="0" rIns="0" bIns="0" rtlCol="0">
            <a:spAutoFit/>
          </a:bodyPr>
          <a:lstStyle/>
          <a:p>
            <a:pPr algn="ctr"/>
            <a:r>
              <a:rPr lang="en-US" b="1" i="0" u="none" strike="noStrike" baseline="0" dirty="0" smtClean="0">
                <a:solidFill>
                  <a:srgbClr val="00B0F0"/>
                </a:solidFill>
                <a:latin typeface="∞ ¸ø◊Á·" charset="0"/>
              </a:rPr>
              <a:t> </a:t>
            </a:r>
            <a:r>
              <a:rPr lang="en-US" b="1" dirty="0">
                <a:solidFill>
                  <a:srgbClr val="00B0F0"/>
                </a:solidFill>
                <a:latin typeface="Chalkduster" charset="0"/>
                <a:ea typeface="Chalkduster" charset="0"/>
                <a:cs typeface="Chalkduster" charset="0"/>
              </a:rPr>
              <a:t>Challenges: </a:t>
            </a:r>
            <a:endParaRPr lang="en-US" b="1" dirty="0" smtClean="0">
              <a:solidFill>
                <a:srgbClr val="00B0F0"/>
              </a:solidFill>
              <a:latin typeface="Chalkduster" charset="0"/>
              <a:ea typeface="Chalkduster" charset="0"/>
              <a:cs typeface="Chalkduster" charset="0"/>
            </a:endParaRPr>
          </a:p>
          <a:p>
            <a:pPr algn="ctr"/>
            <a:endParaRPr lang="en-US" sz="1600" b="1" dirty="0">
              <a:solidFill>
                <a:srgbClr val="00B0F0"/>
              </a:solidFill>
              <a:latin typeface="Chalkduster" charset="0"/>
              <a:ea typeface="Chalkduster" charset="0"/>
              <a:cs typeface="Chalkduster" charset="0"/>
            </a:endParaRPr>
          </a:p>
          <a:p>
            <a:pPr algn="ctr"/>
            <a:r>
              <a:rPr lang="en-US" sz="1600" dirty="0" smtClean="0">
                <a:solidFill>
                  <a:srgbClr val="00B0F0"/>
                </a:solidFill>
                <a:latin typeface="Chalkduster" charset="0"/>
                <a:ea typeface="Chalkduster" charset="0"/>
                <a:cs typeface="Chalkduster" charset="0"/>
              </a:rPr>
              <a:t>What </a:t>
            </a:r>
            <a:r>
              <a:rPr lang="en-US" sz="1600" dirty="0">
                <a:solidFill>
                  <a:srgbClr val="00B0F0"/>
                </a:solidFill>
                <a:latin typeface="Chalkduster" charset="0"/>
                <a:ea typeface="Chalkduster" charset="0"/>
                <a:cs typeface="Chalkduster" charset="0"/>
              </a:rPr>
              <a:t>are concerns regarding how LSFs operate that we should look into?</a:t>
            </a:r>
          </a:p>
        </p:txBody>
      </p:sp>
      <p:sp>
        <p:nvSpPr>
          <p:cNvPr id="14" name="TextBox 13"/>
          <p:cNvSpPr txBox="1"/>
          <p:nvPr/>
        </p:nvSpPr>
        <p:spPr>
          <a:xfrm>
            <a:off x="6656866" y="2709870"/>
            <a:ext cx="1955507" cy="1600438"/>
          </a:xfrm>
          <a:prstGeom prst="rect">
            <a:avLst/>
          </a:prstGeom>
          <a:noFill/>
          <a:ln>
            <a:noFill/>
          </a:ln>
        </p:spPr>
        <p:txBody>
          <a:bodyPr wrap="square" lIns="0" tIns="0" rIns="0" bIns="0" rtlCol="0">
            <a:spAutoFit/>
          </a:bodyPr>
          <a:lstStyle/>
          <a:p>
            <a:pPr algn="ctr"/>
            <a:r>
              <a:rPr lang="en-US" sz="1400" b="1" dirty="0">
                <a:solidFill>
                  <a:srgbClr val="92D050"/>
                </a:solidFill>
                <a:latin typeface="∞ ¸ø◊Á·" charset="0"/>
              </a:rPr>
              <a:t> </a:t>
            </a:r>
            <a:r>
              <a:rPr lang="en-US" sz="1400" b="1" dirty="0">
                <a:solidFill>
                  <a:srgbClr val="92D050"/>
                </a:solidFill>
                <a:latin typeface="Chalkduster" charset="0"/>
                <a:ea typeface="Chalkduster" charset="0"/>
                <a:cs typeface="Chalkduster" charset="0"/>
              </a:rPr>
              <a:t>The </a:t>
            </a:r>
            <a:r>
              <a:rPr lang="en-US" sz="1400" b="1" dirty="0" smtClean="0">
                <a:solidFill>
                  <a:srgbClr val="92D050"/>
                </a:solidFill>
                <a:latin typeface="Chalkduster" charset="0"/>
                <a:ea typeface="Chalkduster" charset="0"/>
                <a:cs typeface="Chalkduster" charset="0"/>
              </a:rPr>
              <a:t>Fund for PPS: </a:t>
            </a:r>
          </a:p>
          <a:p>
            <a:pPr algn="ctr"/>
            <a:endParaRPr lang="en-US" sz="1500" dirty="0" smtClean="0">
              <a:solidFill>
                <a:srgbClr val="92D050"/>
              </a:solidFill>
              <a:latin typeface="Chalkduster" charset="0"/>
              <a:ea typeface="Chalkduster" charset="0"/>
              <a:cs typeface="Chalkduster" charset="0"/>
            </a:endParaRPr>
          </a:p>
          <a:p>
            <a:pPr algn="ctr"/>
            <a:r>
              <a:rPr lang="en-US" sz="1500" dirty="0" smtClean="0">
                <a:solidFill>
                  <a:srgbClr val="92D050"/>
                </a:solidFill>
                <a:latin typeface="Chalkduster" charset="0"/>
                <a:ea typeface="Chalkduster" charset="0"/>
                <a:cs typeface="Chalkduster" charset="0"/>
              </a:rPr>
              <a:t>How </a:t>
            </a:r>
            <a:r>
              <a:rPr lang="en-US" sz="1500" dirty="0">
                <a:solidFill>
                  <a:srgbClr val="92D050"/>
                </a:solidFill>
                <a:latin typeface="Chalkduster" charset="0"/>
                <a:ea typeface="Chalkduster" charset="0"/>
                <a:cs typeface="Chalkduster" charset="0"/>
              </a:rPr>
              <a:t>can </a:t>
            </a:r>
            <a:r>
              <a:rPr lang="en-US" sz="1500" dirty="0" smtClean="0">
                <a:solidFill>
                  <a:srgbClr val="92D050"/>
                </a:solidFill>
                <a:latin typeface="Chalkduster" charset="0"/>
                <a:ea typeface="Chalkduster" charset="0"/>
                <a:cs typeface="Chalkduster" charset="0"/>
              </a:rPr>
              <a:t>we support </a:t>
            </a:r>
            <a:r>
              <a:rPr lang="en-US" sz="1500" dirty="0">
                <a:solidFill>
                  <a:srgbClr val="92D050"/>
                </a:solidFill>
                <a:latin typeface="Chalkduster" charset="0"/>
                <a:ea typeface="Chalkduster" charset="0"/>
                <a:cs typeface="Chalkduster" charset="0"/>
              </a:rPr>
              <a:t>the success of every PPS school,</a:t>
            </a:r>
          </a:p>
          <a:p>
            <a:pPr algn="ctr"/>
            <a:r>
              <a:rPr lang="en-US" sz="1500" dirty="0" smtClean="0">
                <a:solidFill>
                  <a:srgbClr val="92D050"/>
                </a:solidFill>
                <a:latin typeface="Chalkduster" charset="0"/>
                <a:ea typeface="Chalkduster" charset="0"/>
                <a:cs typeface="Chalkduster" charset="0"/>
              </a:rPr>
              <a:t>LSF, PTA </a:t>
            </a:r>
            <a:r>
              <a:rPr lang="en-US" sz="1500" dirty="0">
                <a:solidFill>
                  <a:srgbClr val="92D050"/>
                </a:solidFill>
                <a:latin typeface="Chalkduster" charset="0"/>
                <a:ea typeface="Chalkduster" charset="0"/>
                <a:cs typeface="Chalkduster" charset="0"/>
              </a:rPr>
              <a:t>and of every student?</a:t>
            </a:r>
          </a:p>
        </p:txBody>
      </p:sp>
    </p:spTree>
    <p:extLst>
      <p:ext uri="{BB962C8B-B14F-4D97-AF65-F5344CB8AC3E}">
        <p14:creationId xmlns:p14="http://schemas.microsoft.com/office/powerpoint/2010/main" val="971826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232718" y="174231"/>
            <a:ext cx="8678564" cy="6509539"/>
          </a:xfrm>
          <a:prstGeom prst="rect">
            <a:avLst/>
          </a:prstGeom>
          <a:solidFill>
            <a:srgbClr val="0153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348" t="31318" r="58837" b="39380"/>
          <a:stretch/>
        </p:blipFill>
        <p:spPr>
          <a:xfrm>
            <a:off x="2934586" y="2424223"/>
            <a:ext cx="3274828" cy="2009554"/>
          </a:xfrm>
          <a:prstGeom prst="rect">
            <a:avLst/>
          </a:prstGeom>
        </p:spPr>
      </p:pic>
    </p:spTree>
    <p:extLst>
      <p:ext uri="{BB962C8B-B14F-4D97-AF65-F5344CB8AC3E}">
        <p14:creationId xmlns:p14="http://schemas.microsoft.com/office/powerpoint/2010/main" val="116601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232718" y="174231"/>
            <a:ext cx="8678564" cy="6509539"/>
          </a:xfrm>
          <a:prstGeom prst="rect">
            <a:avLst/>
          </a:prstGeom>
          <a:solidFill>
            <a:srgbClr val="0153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726993" y="2736503"/>
            <a:ext cx="5690014" cy="923330"/>
          </a:xfrm>
          <a:prstGeom prst="rect">
            <a:avLst/>
          </a:prstGeom>
          <a:noFill/>
          <a:ln>
            <a:noFill/>
          </a:ln>
        </p:spPr>
        <p:txBody>
          <a:bodyPr wrap="square" lIns="0" tIns="0" rIns="0" bIns="0" rtlCol="0">
            <a:spAutoFit/>
          </a:bodyPr>
          <a:lstStyle/>
          <a:p>
            <a:pPr algn="ctr"/>
            <a:r>
              <a:rPr lang="en-US" sz="3000" b="1" dirty="0" smtClean="0">
                <a:solidFill>
                  <a:schemeClr val="bg1"/>
                </a:solidFill>
                <a:latin typeface="Arial" panose="020B0604020202020204" pitchFamily="34" charset="0"/>
                <a:cs typeface="Arial" panose="020B0604020202020204" pitchFamily="34" charset="0"/>
              </a:rPr>
              <a:t>THE STRATEGIC PARTNERSHIPS TEAM</a:t>
            </a:r>
            <a:endParaRPr lang="en-US" sz="3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864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48F63A3B-78C7-47BE-AE5E-E10140E04643}" type="slidenum">
              <a:rPr lang="en-US" smtClean="0"/>
              <a:t>4</a:t>
            </a:fld>
            <a:endParaRPr lang="en-US" dirty="0"/>
          </a:p>
        </p:txBody>
      </p:sp>
      <p:sp>
        <p:nvSpPr>
          <p:cNvPr id="38" name="TextBox 37"/>
          <p:cNvSpPr txBox="1"/>
          <p:nvPr/>
        </p:nvSpPr>
        <p:spPr>
          <a:xfrm>
            <a:off x="411480" y="444036"/>
            <a:ext cx="832104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THE STRATEGIC PARTNERSHIPS TEAM</a:t>
            </a:r>
            <a:endParaRPr lang="en-US" b="1" dirty="0">
              <a:solidFill>
                <a:srgbClr val="01538B"/>
              </a:solidFill>
              <a:latin typeface="Arial" panose="020B0604020202020204" pitchFamily="34" charset="0"/>
              <a:cs typeface="Arial" panose="020B0604020202020204" pitchFamily="34" charset="0"/>
            </a:endParaRPr>
          </a:p>
        </p:txBody>
      </p:sp>
      <p:sp>
        <p:nvSpPr>
          <p:cNvPr id="30" name="TextBox 29"/>
          <p:cNvSpPr txBox="1"/>
          <p:nvPr/>
        </p:nvSpPr>
        <p:spPr>
          <a:xfrm>
            <a:off x="1275908" y="1596499"/>
            <a:ext cx="6783572" cy="3822263"/>
          </a:xfrm>
          <a:prstGeom prst="roundRect">
            <a:avLst>
              <a:gd name="adj" fmla="val 1775"/>
            </a:avLst>
          </a:prstGeom>
          <a:noFill/>
          <a:ln w="28575">
            <a:noFill/>
          </a:ln>
        </p:spPr>
        <p:txBody>
          <a:bodyPr wrap="square" rtlCol="0">
            <a:spAutoFit/>
          </a:bodyPr>
          <a:lstStyle/>
          <a:p>
            <a:endParaRPr lang="en-US" sz="1200" dirty="0" smtClean="0">
              <a:latin typeface="Arial" charset="0"/>
              <a:ea typeface="Arial" charset="0"/>
              <a:cs typeface="Arial" charset="0"/>
            </a:endParaRPr>
          </a:p>
          <a:p>
            <a:endParaRPr lang="en-US" sz="1200" dirty="0">
              <a:latin typeface="Arial" charset="0"/>
              <a:ea typeface="Arial" charset="0"/>
              <a:cs typeface="Arial" charset="0"/>
            </a:endParaRPr>
          </a:p>
          <a:p>
            <a:endParaRPr lang="en-US" sz="1200" dirty="0" smtClean="0">
              <a:latin typeface="Arial" charset="0"/>
              <a:ea typeface="Arial" charset="0"/>
              <a:cs typeface="Arial" charset="0"/>
            </a:endParaRPr>
          </a:p>
          <a:p>
            <a:endParaRPr lang="en-US" sz="1200" dirty="0" smtClean="0">
              <a:latin typeface="Arial" charset="0"/>
              <a:ea typeface="Arial" charset="0"/>
              <a:cs typeface="Arial" charset="0"/>
            </a:endParaRPr>
          </a:p>
          <a:p>
            <a:pPr algn="just"/>
            <a:r>
              <a:rPr lang="en-US" sz="1200" dirty="0" smtClean="0">
                <a:latin typeface="Arial" charset="0"/>
                <a:ea typeface="Arial" charset="0"/>
                <a:cs typeface="Arial" charset="0"/>
              </a:rPr>
              <a:t>Lead</a:t>
            </a:r>
            <a:r>
              <a:rPr lang="en-US" sz="1200" dirty="0" smtClean="0">
                <a:latin typeface="Arial" charset="0"/>
                <a:ea typeface="Arial" charset="0"/>
                <a:cs typeface="Arial" charset="0"/>
              </a:rPr>
              <a:t> </a:t>
            </a:r>
            <a:r>
              <a:rPr lang="en-US" sz="1200" dirty="0" smtClean="0">
                <a:latin typeface="Arial" charset="0"/>
                <a:ea typeface="Arial" charset="0"/>
                <a:cs typeface="Arial" charset="0"/>
              </a:rPr>
              <a:t>a visioning process, a </a:t>
            </a:r>
            <a:r>
              <a:rPr lang="en-US" sz="1200" dirty="0">
                <a:latin typeface="Arial" charset="0"/>
                <a:ea typeface="Arial" charset="0"/>
                <a:cs typeface="Arial" charset="0"/>
              </a:rPr>
              <a:t>citywide movement that engages the social, financial and political capital of a broad range of stakeholders to systematically transform </a:t>
            </a:r>
            <a:r>
              <a:rPr lang="en-US" sz="1200" dirty="0" smtClean="0">
                <a:latin typeface="Arial" charset="0"/>
                <a:ea typeface="Arial" charset="0"/>
                <a:cs typeface="Arial" charset="0"/>
              </a:rPr>
              <a:t>PPS over </a:t>
            </a:r>
            <a:r>
              <a:rPr lang="en-US" sz="1200" dirty="0">
                <a:latin typeface="Arial" charset="0"/>
                <a:ea typeface="Arial" charset="0"/>
                <a:cs typeface="Arial" charset="0"/>
              </a:rPr>
              <a:t>the next </a:t>
            </a:r>
            <a:r>
              <a:rPr lang="en-US" sz="1200" dirty="0" smtClean="0">
                <a:latin typeface="Arial" charset="0"/>
                <a:ea typeface="Arial" charset="0"/>
                <a:cs typeface="Arial" charset="0"/>
              </a:rPr>
              <a:t>decade.</a:t>
            </a:r>
          </a:p>
          <a:p>
            <a:pPr algn="just"/>
            <a:endParaRPr lang="en-US" sz="1200" b="1" dirty="0" smtClean="0">
              <a:solidFill>
                <a:schemeClr val="accent1">
                  <a:lumMod val="75000"/>
                </a:schemeClr>
              </a:solidFill>
              <a:latin typeface="Arial" charset="0"/>
              <a:ea typeface="Arial" charset="0"/>
              <a:cs typeface="Arial" charset="0"/>
            </a:endParaRPr>
          </a:p>
          <a:p>
            <a:pPr algn="just"/>
            <a:r>
              <a:rPr lang="en-US" sz="1200" dirty="0" smtClean="0">
                <a:latin typeface="Arial" charset="0"/>
                <a:ea typeface="Arial" charset="0"/>
                <a:cs typeface="Arial" charset="0"/>
              </a:rPr>
              <a:t>Develop </a:t>
            </a:r>
            <a:r>
              <a:rPr lang="en-US" sz="1200" dirty="0">
                <a:latin typeface="Arial" charset="0"/>
                <a:ea typeface="Arial" charset="0"/>
                <a:cs typeface="Arial" charset="0"/>
              </a:rPr>
              <a:t>meaningful, long-lasting dynamic partnerships with local and regional government, community colleges and universities, non-profit entities, corporations, philanthropists and others to enrich the educational experience of PPS students.</a:t>
            </a:r>
          </a:p>
          <a:p>
            <a:pPr algn="just"/>
            <a:endParaRPr lang="en-US" sz="1200" dirty="0">
              <a:latin typeface="Arial" charset="0"/>
              <a:ea typeface="Arial" charset="0"/>
              <a:cs typeface="Arial" charset="0"/>
            </a:endParaRPr>
          </a:p>
          <a:p>
            <a:pPr lvl="0" algn="just"/>
            <a:r>
              <a:rPr lang="en-US" altLang="en-US" sz="1200" dirty="0">
                <a:latin typeface="Arial" charset="0"/>
                <a:ea typeface="Arial" charset="0"/>
                <a:cs typeface="Arial" charset="0"/>
              </a:rPr>
              <a:t>Develop and implement a comprehensive fundraising plan, financial revenue forecasting and blueprint for </a:t>
            </a:r>
            <a:r>
              <a:rPr lang="en-US" altLang="en-US" sz="1200" dirty="0" smtClean="0">
                <a:latin typeface="Arial" charset="0"/>
                <a:ea typeface="Arial" charset="0"/>
                <a:cs typeface="Arial" charset="0"/>
              </a:rPr>
              <a:t>stewardship of external investments</a:t>
            </a:r>
            <a:r>
              <a:rPr lang="en-US" altLang="en-US" sz="1200" dirty="0">
                <a:latin typeface="Arial" charset="0"/>
                <a:ea typeface="Arial" charset="0"/>
                <a:cs typeface="Arial" charset="0"/>
              </a:rPr>
              <a:t>. </a:t>
            </a:r>
          </a:p>
          <a:p>
            <a:pPr algn="just"/>
            <a:endParaRPr lang="en-US" sz="1200" dirty="0">
              <a:latin typeface="Arial" charset="0"/>
              <a:ea typeface="Arial" charset="0"/>
              <a:cs typeface="Arial" charset="0"/>
            </a:endParaRPr>
          </a:p>
          <a:p>
            <a:pPr algn="just"/>
            <a:r>
              <a:rPr lang="en-US" sz="1200" dirty="0">
                <a:latin typeface="Arial" charset="0"/>
                <a:ea typeface="Arial" charset="0"/>
                <a:cs typeface="Arial" charset="0"/>
              </a:rPr>
              <a:t>Devise and implement systems and policies for ethically, efficiently and equitably pursuing and stewarding private financial investments and competitive government funding.</a:t>
            </a:r>
          </a:p>
          <a:p>
            <a:pPr algn="just"/>
            <a:endParaRPr lang="en-US" sz="1200" dirty="0" smtClean="0">
              <a:latin typeface="Arial" charset="0"/>
              <a:ea typeface="Arial" charset="0"/>
              <a:cs typeface="Arial" charset="0"/>
            </a:endParaRPr>
          </a:p>
          <a:p>
            <a:pPr algn="just"/>
            <a:r>
              <a:rPr lang="en-US" sz="1200" dirty="0" smtClean="0">
                <a:latin typeface="Arial" charset="0"/>
                <a:ea typeface="Arial" charset="0"/>
                <a:cs typeface="Arial" charset="0"/>
              </a:rPr>
              <a:t>Build </a:t>
            </a:r>
            <a:r>
              <a:rPr lang="en-US" sz="1200" dirty="0">
                <a:latin typeface="Arial" charset="0"/>
                <a:ea typeface="Arial" charset="0"/>
                <a:cs typeface="Arial" charset="0"/>
              </a:rPr>
              <a:t>a culture of philanthropy and volunteerism throughout PPS and Portland.</a:t>
            </a:r>
          </a:p>
          <a:p>
            <a:r>
              <a:rPr lang="en-US" sz="1200" dirty="0" smtClean="0">
                <a:latin typeface="Arial" charset="0"/>
                <a:ea typeface="Arial" charset="0"/>
                <a:cs typeface="Arial" charset="0"/>
              </a:rPr>
              <a:t/>
            </a:r>
            <a:br>
              <a:rPr lang="en-US" sz="1200" dirty="0" smtClean="0">
                <a:latin typeface="Arial" charset="0"/>
                <a:ea typeface="Arial" charset="0"/>
                <a:cs typeface="Arial" charset="0"/>
              </a:rPr>
            </a:br>
            <a:endParaRPr lang="en-US" sz="1200" dirty="0">
              <a:latin typeface="Arial" charset="0"/>
              <a:ea typeface="Arial" charset="0"/>
              <a:cs typeface="Arial" charset="0"/>
            </a:endParaRPr>
          </a:p>
        </p:txBody>
      </p:sp>
      <p:sp>
        <p:nvSpPr>
          <p:cNvPr id="11" name="Oval 21"/>
          <p:cNvSpPr>
            <a:spLocks noChangeArrowheads="1"/>
          </p:cNvSpPr>
          <p:nvPr/>
        </p:nvSpPr>
        <p:spPr bwMode="auto">
          <a:xfrm>
            <a:off x="910783" y="2392552"/>
            <a:ext cx="365125" cy="365125"/>
          </a:xfrm>
          <a:prstGeom prst="ellipse">
            <a:avLst/>
          </a:prstGeom>
          <a:solidFill>
            <a:srgbClr val="01538B"/>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1</a:t>
            </a:r>
          </a:p>
        </p:txBody>
      </p:sp>
      <p:sp>
        <p:nvSpPr>
          <p:cNvPr id="13" name="Oval 22"/>
          <p:cNvSpPr>
            <a:spLocks noChangeArrowheads="1"/>
          </p:cNvSpPr>
          <p:nvPr/>
        </p:nvSpPr>
        <p:spPr bwMode="auto">
          <a:xfrm>
            <a:off x="910781" y="2957557"/>
            <a:ext cx="365125" cy="366713"/>
          </a:xfrm>
          <a:prstGeom prst="ellipse">
            <a:avLst/>
          </a:prstGeom>
          <a:solidFill>
            <a:srgbClr val="01538B"/>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2</a:t>
            </a:r>
          </a:p>
        </p:txBody>
      </p:sp>
      <p:sp>
        <p:nvSpPr>
          <p:cNvPr id="14" name="Oval 23"/>
          <p:cNvSpPr>
            <a:spLocks noChangeArrowheads="1"/>
          </p:cNvSpPr>
          <p:nvPr/>
        </p:nvSpPr>
        <p:spPr bwMode="auto">
          <a:xfrm>
            <a:off x="910779" y="3684415"/>
            <a:ext cx="365125" cy="366713"/>
          </a:xfrm>
          <a:prstGeom prst="ellipse">
            <a:avLst/>
          </a:prstGeom>
          <a:solidFill>
            <a:srgbClr val="01538B"/>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3</a:t>
            </a:r>
          </a:p>
        </p:txBody>
      </p:sp>
      <p:sp>
        <p:nvSpPr>
          <p:cNvPr id="15" name="Oval 23"/>
          <p:cNvSpPr>
            <a:spLocks noChangeArrowheads="1"/>
          </p:cNvSpPr>
          <p:nvPr/>
        </p:nvSpPr>
        <p:spPr bwMode="auto">
          <a:xfrm>
            <a:off x="910782" y="4188951"/>
            <a:ext cx="365125" cy="366713"/>
          </a:xfrm>
          <a:prstGeom prst="ellipse">
            <a:avLst/>
          </a:prstGeom>
          <a:solidFill>
            <a:srgbClr val="01538B"/>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smtClean="0">
                <a:solidFill>
                  <a:schemeClr val="bg1"/>
                </a:solidFill>
                <a:latin typeface="Arial Narrow"/>
                <a:cs typeface="Arial Narrow"/>
                <a:sym typeface="Webdings" pitchFamily="18" charset="2"/>
              </a:rPr>
              <a:t>4</a:t>
            </a:r>
            <a:endParaRPr lang="en-US" sz="2400" b="1" dirty="0">
              <a:solidFill>
                <a:schemeClr val="bg1"/>
              </a:solidFill>
              <a:latin typeface="Arial Narrow"/>
              <a:cs typeface="Arial Narrow"/>
              <a:sym typeface="Webdings" pitchFamily="18" charset="2"/>
            </a:endParaRPr>
          </a:p>
        </p:txBody>
      </p:sp>
      <p:sp>
        <p:nvSpPr>
          <p:cNvPr id="16" name="Oval 23"/>
          <p:cNvSpPr>
            <a:spLocks noChangeArrowheads="1"/>
          </p:cNvSpPr>
          <p:nvPr/>
        </p:nvSpPr>
        <p:spPr bwMode="auto">
          <a:xfrm>
            <a:off x="910780" y="4693487"/>
            <a:ext cx="365125" cy="366713"/>
          </a:xfrm>
          <a:prstGeom prst="ellipse">
            <a:avLst/>
          </a:prstGeom>
          <a:solidFill>
            <a:srgbClr val="01538B"/>
          </a:solidFill>
          <a:ln w="9525" algn="ctr">
            <a:solidFill>
              <a:schemeClr val="accent1">
                <a:lumMod val="75000"/>
              </a:schemeClr>
            </a:solidFill>
            <a:round/>
            <a:headEnd/>
            <a:tailEnd/>
          </a:ln>
        </p:spPr>
        <p:txBody>
          <a:bodyPr wrap="none" lIns="0" tIns="0" rIns="0" bIns="0" anchor="ctr"/>
          <a:lstStyle/>
          <a:p>
            <a:pPr algn="ctr">
              <a:spcBef>
                <a:spcPct val="50000"/>
              </a:spcBef>
            </a:pPr>
            <a:r>
              <a:rPr lang="en-US" sz="2400" b="1" dirty="0">
                <a:solidFill>
                  <a:schemeClr val="bg1"/>
                </a:solidFill>
                <a:latin typeface="Arial Narrow"/>
                <a:cs typeface="Arial Narrow"/>
                <a:sym typeface="Webdings" pitchFamily="18" charset="2"/>
              </a:rPr>
              <a:t>5</a:t>
            </a:r>
          </a:p>
        </p:txBody>
      </p:sp>
      <p:sp>
        <p:nvSpPr>
          <p:cNvPr id="18" name="TextBox 17"/>
          <p:cNvSpPr txBox="1"/>
          <p:nvPr/>
        </p:nvSpPr>
        <p:spPr>
          <a:xfrm>
            <a:off x="411480" y="832476"/>
            <a:ext cx="7722427" cy="652582"/>
          </a:xfrm>
          <a:prstGeom prst="roundRect">
            <a:avLst>
              <a:gd name="adj" fmla="val 1775"/>
            </a:avLst>
          </a:prstGeom>
          <a:noFill/>
          <a:ln w="28575">
            <a:noFill/>
          </a:ln>
        </p:spPr>
        <p:txBody>
          <a:bodyPr wrap="square" rtlCol="0">
            <a:spAutoFit/>
          </a:bodyPr>
          <a:lstStyle/>
          <a:p>
            <a:pPr algn="just"/>
            <a:r>
              <a:rPr lang="en-US" sz="1200" dirty="0" smtClean="0">
                <a:latin typeface="Arial" charset="0"/>
                <a:ea typeface="Arial" charset="0"/>
                <a:cs typeface="Arial" charset="0"/>
              </a:rPr>
              <a:t>The Strategic Partnerships </a:t>
            </a:r>
            <a:r>
              <a:rPr lang="en-US" sz="1200" dirty="0" smtClean="0">
                <a:latin typeface="Arial" charset="0"/>
                <a:ea typeface="Arial" charset="0"/>
                <a:cs typeface="Arial" charset="0"/>
              </a:rPr>
              <a:t>Team’s </a:t>
            </a:r>
            <a:r>
              <a:rPr lang="en-US" sz="1200" dirty="0" smtClean="0">
                <a:latin typeface="Arial" charset="0"/>
                <a:ea typeface="Arial" charset="0"/>
                <a:cs typeface="Arial" charset="0"/>
              </a:rPr>
              <a:t>core function is to create, coordinate and facilitate public, private, and philanthropic partnerships that foster opportunities and benefits for students of PPS.</a:t>
            </a:r>
          </a:p>
          <a:p>
            <a:pPr algn="just"/>
            <a:r>
              <a:rPr lang="en-US" sz="1200" dirty="0" smtClean="0">
                <a:latin typeface="Arial" charset="0"/>
                <a:ea typeface="Arial" charset="0"/>
                <a:cs typeface="Arial" charset="0"/>
              </a:rPr>
              <a:t> </a:t>
            </a:r>
          </a:p>
        </p:txBody>
      </p:sp>
      <p:sp>
        <p:nvSpPr>
          <p:cNvPr id="3" name="Rectangle 2"/>
          <p:cNvSpPr/>
          <p:nvPr/>
        </p:nvSpPr>
        <p:spPr>
          <a:xfrm>
            <a:off x="499730" y="1485920"/>
            <a:ext cx="7828592" cy="4328163"/>
          </a:xfrm>
          <a:prstGeom prst="rect">
            <a:avLst/>
          </a:prstGeom>
          <a:noFill/>
          <a:ln w="57150">
            <a:solidFill>
              <a:srgbClr val="01538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1" name="TextBox 20"/>
          <p:cNvSpPr txBox="1"/>
          <p:nvPr/>
        </p:nvSpPr>
        <p:spPr>
          <a:xfrm>
            <a:off x="2586121" y="1790970"/>
            <a:ext cx="3971758"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18-MONTH STRATEGIC PRIORITIES</a:t>
            </a:r>
            <a:endParaRPr lang="en-US" b="1" dirty="0">
              <a:solidFill>
                <a:srgbClr val="01538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965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72" name="Straight Connector 71"/>
          <p:cNvCxnSpPr/>
          <p:nvPr/>
        </p:nvCxnSpPr>
        <p:spPr bwMode="auto">
          <a:xfrm flipH="1" flipV="1">
            <a:off x="4925438" y="719635"/>
            <a:ext cx="3166" cy="452411"/>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4074669" y="2074767"/>
            <a:ext cx="0" cy="371852"/>
          </a:xfrm>
          <a:prstGeom prst="line">
            <a:avLst/>
          </a:prstGeom>
          <a:noFill/>
          <a:ln w="2857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2520189" y="2088311"/>
            <a:ext cx="0" cy="371852"/>
          </a:xfrm>
          <a:prstGeom prst="line">
            <a:avLst/>
          </a:prstGeom>
          <a:noFill/>
          <a:ln w="28575" cap="flat" cmpd="sng" algn="ctr">
            <a:solidFill>
              <a:schemeClr val="tx1"/>
            </a:solidFill>
            <a:prstDash val="solid"/>
            <a:round/>
            <a:headEnd type="none" w="med" len="med"/>
            <a:tailEnd type="none" w="med" len="med"/>
          </a:ln>
          <a:effectLst/>
        </p:spPr>
      </p:cxnSp>
      <p:sp>
        <p:nvSpPr>
          <p:cNvPr id="4" name="Text Box 518"/>
          <p:cNvSpPr txBox="1">
            <a:spLocks noChangeArrowheads="1"/>
          </p:cNvSpPr>
          <p:nvPr/>
        </p:nvSpPr>
        <p:spPr bwMode="auto">
          <a:xfrm>
            <a:off x="4247895" y="1022096"/>
            <a:ext cx="1371600" cy="695300"/>
          </a:xfrm>
          <a:prstGeom prst="rect">
            <a:avLst/>
          </a:prstGeom>
          <a:solidFill>
            <a:schemeClr val="accent1">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50" b="1" dirty="0" smtClean="0">
                <a:solidFill>
                  <a:schemeClr val="tx1"/>
                </a:solidFill>
                <a:ea typeface="Calibri"/>
                <a:cs typeface="Times New Roman"/>
              </a:rPr>
              <a:t>Jonathan Garcia</a:t>
            </a:r>
          </a:p>
          <a:p>
            <a:pPr algn="ctr">
              <a:lnSpc>
                <a:spcPct val="115000"/>
              </a:lnSpc>
            </a:pPr>
            <a:r>
              <a:rPr lang="en-US" sz="1050" dirty="0" smtClean="0">
                <a:solidFill>
                  <a:schemeClr val="tx1"/>
                </a:solidFill>
                <a:ea typeface="Calibri"/>
                <a:cs typeface="Times New Roman"/>
              </a:rPr>
              <a:t>Chief</a:t>
            </a:r>
            <a:r>
              <a:rPr lang="en-US" sz="1050" dirty="0">
                <a:solidFill>
                  <a:schemeClr val="tx1"/>
                </a:solidFill>
                <a:ea typeface="Calibri"/>
                <a:cs typeface="Times New Roman"/>
              </a:rPr>
              <a:t> </a:t>
            </a:r>
            <a:r>
              <a:rPr lang="en-US" sz="1050" dirty="0" smtClean="0">
                <a:solidFill>
                  <a:schemeClr val="tx1"/>
                </a:solidFill>
                <a:ea typeface="Calibri"/>
                <a:cs typeface="Times New Roman"/>
              </a:rPr>
              <a:t>Engagement Officer</a:t>
            </a:r>
            <a:endParaRPr lang="en-US" sz="1050" dirty="0">
              <a:solidFill>
                <a:schemeClr val="tx1"/>
              </a:solidFill>
              <a:ea typeface="Calibri"/>
              <a:cs typeface="Times New Roman"/>
            </a:endParaRPr>
          </a:p>
        </p:txBody>
      </p:sp>
      <p:cxnSp>
        <p:nvCxnSpPr>
          <p:cNvPr id="7" name="Straight Connector 6"/>
          <p:cNvCxnSpPr/>
          <p:nvPr/>
        </p:nvCxnSpPr>
        <p:spPr bwMode="auto">
          <a:xfrm>
            <a:off x="4785360" y="1702915"/>
            <a:ext cx="0" cy="371852"/>
          </a:xfrm>
          <a:prstGeom prst="line">
            <a:avLst/>
          </a:prstGeom>
          <a:noFill/>
          <a:ln w="285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864870" y="2074767"/>
            <a:ext cx="3920490" cy="13544"/>
          </a:xfrm>
          <a:prstGeom prst="line">
            <a:avLst/>
          </a:prstGeom>
          <a:no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3620126" y="1365789"/>
            <a:ext cx="627769" cy="4365"/>
          </a:xfrm>
          <a:prstGeom prst="line">
            <a:avLst/>
          </a:prstGeom>
          <a:noFill/>
          <a:ln w="28575" cap="flat" cmpd="sng" algn="ctr">
            <a:solidFill>
              <a:schemeClr val="tx1"/>
            </a:solidFill>
            <a:prstDash val="solid"/>
            <a:round/>
            <a:headEnd type="none" w="med" len="med"/>
            <a:tailEnd type="none" w="med" len="med"/>
          </a:ln>
          <a:effectLst/>
        </p:spPr>
      </p:cxnSp>
      <p:sp>
        <p:nvSpPr>
          <p:cNvPr id="15" name="TextBox 14"/>
          <p:cNvSpPr txBox="1"/>
          <p:nvPr/>
        </p:nvSpPr>
        <p:spPr>
          <a:xfrm>
            <a:off x="370840" y="242272"/>
            <a:ext cx="8321040" cy="276999"/>
          </a:xfrm>
          <a:prstGeom prst="rect">
            <a:avLst/>
          </a:prstGeom>
          <a:noFill/>
          <a:ln>
            <a:noFill/>
          </a:ln>
        </p:spPr>
        <p:txBody>
          <a:bodyPr wrap="square" lIns="0" tIns="0" rIns="0" bIns="0" rtlCol="0">
            <a:spAutoFit/>
          </a:bodyPr>
          <a:lstStyle/>
          <a:p>
            <a:r>
              <a:rPr lang="en-US" b="1" dirty="0" smtClean="0">
                <a:solidFill>
                  <a:srgbClr val="01538B"/>
                </a:solidFill>
                <a:latin typeface="Arial" charset="0"/>
                <a:ea typeface="Arial" charset="0"/>
                <a:cs typeface="Arial" charset="0"/>
              </a:rPr>
              <a:t>ORGANIZATIONAL CHART</a:t>
            </a:r>
          </a:p>
        </p:txBody>
      </p:sp>
      <p:cxnSp>
        <p:nvCxnSpPr>
          <p:cNvPr id="23" name="Straight Connector 22"/>
          <p:cNvCxnSpPr/>
          <p:nvPr/>
        </p:nvCxnSpPr>
        <p:spPr bwMode="auto">
          <a:xfrm>
            <a:off x="875284" y="2074767"/>
            <a:ext cx="0" cy="371852"/>
          </a:xfrm>
          <a:prstGeom prst="line">
            <a:avLst/>
          </a:prstGeom>
          <a:noFill/>
          <a:ln w="28575" cap="flat" cmpd="sng" algn="ctr">
            <a:solidFill>
              <a:schemeClr val="tx1"/>
            </a:solidFill>
            <a:prstDash val="solid"/>
            <a:round/>
            <a:headEnd type="none" w="med" len="med"/>
            <a:tailEnd type="none" w="med" len="med"/>
          </a:ln>
          <a:effectLst/>
        </p:spPr>
      </p:cxnSp>
      <p:sp>
        <p:nvSpPr>
          <p:cNvPr id="13" name="Text Box 518"/>
          <p:cNvSpPr txBox="1">
            <a:spLocks noChangeArrowheads="1"/>
          </p:cNvSpPr>
          <p:nvPr/>
        </p:nvSpPr>
        <p:spPr bwMode="auto">
          <a:xfrm>
            <a:off x="1736345" y="2299544"/>
            <a:ext cx="1544320" cy="685800"/>
          </a:xfrm>
          <a:prstGeom prst="rect">
            <a:avLst/>
          </a:prstGeom>
          <a:solidFill>
            <a:schemeClr val="accent1">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defPPr>
              <a:defRPr lang="en-US"/>
            </a:defPPr>
            <a:lvl1pPr algn="ctr">
              <a:lnSpc>
                <a:spcPct val="115000"/>
              </a:lnSpc>
              <a:defRPr sz="1051" b="1">
                <a:solidFill>
                  <a:schemeClr val="tx1"/>
                </a:solidFill>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smtClean="0"/>
              <a:t>Camille Idedevbo</a:t>
            </a:r>
          </a:p>
          <a:p>
            <a:r>
              <a:rPr lang="en-US" b="0" dirty="0" smtClean="0"/>
              <a:t>Corporate/Foundations Relations Officer</a:t>
            </a:r>
            <a:endParaRPr lang="en-US" b="0" dirty="0"/>
          </a:p>
        </p:txBody>
      </p:sp>
      <p:sp>
        <p:nvSpPr>
          <p:cNvPr id="6" name="Text Box 518"/>
          <p:cNvSpPr txBox="1">
            <a:spLocks noChangeArrowheads="1"/>
          </p:cNvSpPr>
          <p:nvPr/>
        </p:nvSpPr>
        <p:spPr bwMode="auto">
          <a:xfrm>
            <a:off x="106430" y="2302928"/>
            <a:ext cx="1539240" cy="685800"/>
          </a:xfrm>
          <a:prstGeom prst="rect">
            <a:avLst/>
          </a:prstGeom>
          <a:solidFill>
            <a:schemeClr val="accent1">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51" b="1" dirty="0" smtClean="0">
                <a:solidFill>
                  <a:schemeClr val="tx1"/>
                </a:solidFill>
                <a:ea typeface="Calibri"/>
                <a:cs typeface="Times New Roman"/>
              </a:rPr>
              <a:t>Tullan Spitz</a:t>
            </a:r>
          </a:p>
          <a:p>
            <a:pPr algn="ctr">
              <a:lnSpc>
                <a:spcPct val="115000"/>
              </a:lnSpc>
            </a:pPr>
            <a:r>
              <a:rPr lang="en-US" sz="1051" dirty="0" smtClean="0">
                <a:solidFill>
                  <a:schemeClr val="tx1"/>
                </a:solidFill>
                <a:ea typeface="Calibri"/>
                <a:cs typeface="Times New Roman"/>
              </a:rPr>
              <a:t>Manager, Stewardship &amp; Donor Relations</a:t>
            </a:r>
            <a:endParaRPr lang="en-US" sz="1051" dirty="0">
              <a:solidFill>
                <a:schemeClr val="tx1"/>
              </a:solidFill>
              <a:ea typeface="Calibri"/>
              <a:cs typeface="Times New Roman"/>
            </a:endParaRPr>
          </a:p>
        </p:txBody>
      </p:sp>
      <p:sp>
        <p:nvSpPr>
          <p:cNvPr id="5" name="Text Box 518"/>
          <p:cNvSpPr txBox="1">
            <a:spLocks noChangeArrowheads="1"/>
          </p:cNvSpPr>
          <p:nvPr/>
        </p:nvSpPr>
        <p:spPr bwMode="auto">
          <a:xfrm>
            <a:off x="3369565" y="2299544"/>
            <a:ext cx="1415795" cy="682212"/>
          </a:xfrm>
          <a:prstGeom prst="rect">
            <a:avLst/>
          </a:prstGeom>
          <a:solidFill>
            <a:schemeClr val="accent1">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51" b="1" dirty="0" smtClean="0">
                <a:solidFill>
                  <a:schemeClr val="tx1"/>
                </a:solidFill>
                <a:ea typeface="Calibri"/>
                <a:cs typeface="Times New Roman"/>
              </a:rPr>
              <a:t>Robyn Faraone</a:t>
            </a:r>
          </a:p>
          <a:p>
            <a:pPr algn="ctr">
              <a:lnSpc>
                <a:spcPct val="115000"/>
              </a:lnSpc>
            </a:pPr>
            <a:r>
              <a:rPr lang="en-US" sz="1051" dirty="0" smtClean="0">
                <a:solidFill>
                  <a:schemeClr val="tx1"/>
                </a:solidFill>
                <a:ea typeface="Calibri"/>
                <a:cs typeface="Times New Roman"/>
              </a:rPr>
              <a:t>Manager, </a:t>
            </a:r>
          </a:p>
          <a:p>
            <a:pPr algn="ctr">
              <a:lnSpc>
                <a:spcPct val="115000"/>
              </a:lnSpc>
            </a:pPr>
            <a:r>
              <a:rPr lang="en-US" sz="1051" dirty="0" smtClean="0">
                <a:solidFill>
                  <a:schemeClr val="tx1"/>
                </a:solidFill>
                <a:ea typeface="Calibri"/>
                <a:cs typeface="Times New Roman"/>
              </a:rPr>
              <a:t>School Partnerships</a:t>
            </a:r>
            <a:endParaRPr lang="en-US" sz="1051" dirty="0">
              <a:solidFill>
                <a:schemeClr val="tx1"/>
              </a:solidFill>
              <a:ea typeface="Calibri"/>
              <a:cs typeface="Times New Roman"/>
            </a:endParaRPr>
          </a:p>
        </p:txBody>
      </p:sp>
      <p:sp>
        <p:nvSpPr>
          <p:cNvPr id="18" name="Text Box 518"/>
          <p:cNvSpPr txBox="1">
            <a:spLocks noChangeArrowheads="1"/>
          </p:cNvSpPr>
          <p:nvPr/>
        </p:nvSpPr>
        <p:spPr bwMode="auto">
          <a:xfrm>
            <a:off x="2067809" y="1018139"/>
            <a:ext cx="1544320" cy="695300"/>
          </a:xfrm>
          <a:prstGeom prst="rect">
            <a:avLst/>
          </a:prstGeom>
          <a:solidFill>
            <a:schemeClr val="accent4">
              <a:lumMod val="20000"/>
              <a:lumOff val="80000"/>
            </a:schemeClr>
          </a:solidFill>
          <a:ln>
            <a:noFill/>
            <a:prstDash val="solid"/>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50" b="1" dirty="0" smtClean="0">
                <a:solidFill>
                  <a:schemeClr val="tx1"/>
                </a:solidFill>
                <a:ea typeface="Calibri"/>
                <a:cs typeface="Times New Roman"/>
              </a:rPr>
              <a:t>Marvin </a:t>
            </a:r>
            <a:r>
              <a:rPr lang="en-US" sz="1050" b="1" dirty="0" smtClean="0">
                <a:solidFill>
                  <a:schemeClr val="tx1"/>
                </a:solidFill>
                <a:ea typeface="Calibri"/>
                <a:cs typeface="Times New Roman"/>
              </a:rPr>
              <a:t>Reyes</a:t>
            </a:r>
          </a:p>
          <a:p>
            <a:pPr algn="ctr">
              <a:lnSpc>
                <a:spcPct val="115000"/>
              </a:lnSpc>
            </a:pPr>
            <a:r>
              <a:rPr lang="en-US" sz="1050" dirty="0" smtClean="0">
                <a:solidFill>
                  <a:schemeClr val="tx1"/>
                </a:solidFill>
                <a:ea typeface="Calibri"/>
                <a:cs typeface="Times New Roman"/>
              </a:rPr>
              <a:t>Confidential </a:t>
            </a:r>
            <a:br>
              <a:rPr lang="en-US" sz="1050" dirty="0" smtClean="0">
                <a:solidFill>
                  <a:schemeClr val="tx1"/>
                </a:solidFill>
                <a:ea typeface="Calibri"/>
                <a:cs typeface="Times New Roman"/>
              </a:rPr>
            </a:br>
            <a:r>
              <a:rPr lang="en-US" sz="1050" dirty="0" smtClean="0">
                <a:solidFill>
                  <a:schemeClr val="tx1"/>
                </a:solidFill>
                <a:ea typeface="Calibri"/>
                <a:cs typeface="Times New Roman"/>
              </a:rPr>
              <a:t>Executive Assistant</a:t>
            </a:r>
            <a:endParaRPr lang="en-US" sz="1050" dirty="0">
              <a:solidFill>
                <a:schemeClr val="tx1"/>
              </a:solidFill>
              <a:ea typeface="Calibri"/>
              <a:cs typeface="Times New Roman"/>
            </a:endParaRPr>
          </a:p>
        </p:txBody>
      </p:sp>
      <p:cxnSp>
        <p:nvCxnSpPr>
          <p:cNvPr id="20" name="Straight Connector 19"/>
          <p:cNvCxnSpPr/>
          <p:nvPr/>
        </p:nvCxnSpPr>
        <p:spPr bwMode="auto">
          <a:xfrm flipV="1">
            <a:off x="4933695" y="1702915"/>
            <a:ext cx="1" cy="1570760"/>
          </a:xfrm>
          <a:prstGeom prst="line">
            <a:avLst/>
          </a:prstGeom>
          <a:noFill/>
          <a:ln w="28575" cap="flat" cmpd="sng" algn="ctr">
            <a:solidFill>
              <a:schemeClr val="tx1"/>
            </a:solidFill>
            <a:prstDash val="solid"/>
            <a:round/>
            <a:headEnd type="none" w="med" len="med"/>
            <a:tailEnd type="none" w="med" len="med"/>
          </a:ln>
          <a:effectLst/>
        </p:spPr>
      </p:cxnSp>
      <p:sp>
        <p:nvSpPr>
          <p:cNvPr id="21" name="Text Box 518"/>
          <p:cNvSpPr txBox="1">
            <a:spLocks noChangeArrowheads="1"/>
          </p:cNvSpPr>
          <p:nvPr/>
        </p:nvSpPr>
        <p:spPr bwMode="auto">
          <a:xfrm>
            <a:off x="864870" y="1817928"/>
            <a:ext cx="3920490" cy="298381"/>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100" b="1" dirty="0" smtClean="0">
                <a:solidFill>
                  <a:schemeClr val="tx1"/>
                </a:solidFill>
                <a:ea typeface="Calibri"/>
                <a:cs typeface="Times New Roman"/>
              </a:rPr>
              <a:t>Office of Strategic Partnerships (Fund Development)</a:t>
            </a:r>
            <a:endParaRPr lang="en-US" sz="1100" dirty="0">
              <a:solidFill>
                <a:schemeClr val="tx1"/>
              </a:solidFill>
              <a:ea typeface="Calibri"/>
              <a:cs typeface="Times New Roman"/>
            </a:endParaRPr>
          </a:p>
        </p:txBody>
      </p:sp>
      <p:cxnSp>
        <p:nvCxnSpPr>
          <p:cNvPr id="32" name="Straight Connector 31"/>
          <p:cNvCxnSpPr/>
          <p:nvPr/>
        </p:nvCxnSpPr>
        <p:spPr bwMode="auto">
          <a:xfrm flipH="1">
            <a:off x="4933696" y="3269310"/>
            <a:ext cx="1814068" cy="4365"/>
          </a:xfrm>
          <a:prstGeom prst="line">
            <a:avLst/>
          </a:prstGeom>
          <a:noFill/>
          <a:ln w="28575" cap="flat" cmpd="sng" algn="ctr">
            <a:solidFill>
              <a:schemeClr val="tx1"/>
            </a:solidFill>
            <a:prstDash val="solid"/>
            <a:round/>
            <a:headEnd type="none" w="med" len="med"/>
            <a:tailEnd type="none" w="med" len="med"/>
          </a:ln>
          <a:effectLst/>
        </p:spPr>
      </p:cxnSp>
      <p:sp>
        <p:nvSpPr>
          <p:cNvPr id="33" name="Text Box 518"/>
          <p:cNvSpPr txBox="1">
            <a:spLocks noChangeArrowheads="1"/>
          </p:cNvSpPr>
          <p:nvPr/>
        </p:nvSpPr>
        <p:spPr bwMode="auto">
          <a:xfrm>
            <a:off x="5082030" y="2946399"/>
            <a:ext cx="3534065" cy="35897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100" b="1" dirty="0" smtClean="0">
                <a:solidFill>
                  <a:schemeClr val="tx1"/>
                </a:solidFill>
                <a:ea typeface="Calibri"/>
                <a:cs typeface="Times New Roman"/>
              </a:rPr>
              <a:t>Office  of Student, Family </a:t>
            </a:r>
            <a:r>
              <a:rPr lang="en-US" sz="1100" b="1" dirty="0" smtClean="0">
                <a:solidFill>
                  <a:schemeClr val="tx1"/>
                </a:solidFill>
                <a:ea typeface="Calibri"/>
                <a:cs typeface="Times New Roman"/>
              </a:rPr>
              <a:t>&amp; Community </a:t>
            </a:r>
            <a:r>
              <a:rPr lang="en-US" sz="1100" b="1" dirty="0" smtClean="0">
                <a:solidFill>
                  <a:schemeClr val="tx1"/>
                </a:solidFill>
                <a:ea typeface="Calibri"/>
                <a:cs typeface="Times New Roman"/>
              </a:rPr>
              <a:t>Empowerment</a:t>
            </a:r>
            <a:endParaRPr lang="en-US" sz="1100" dirty="0">
              <a:solidFill>
                <a:schemeClr val="tx1"/>
              </a:solidFill>
              <a:ea typeface="Calibri"/>
              <a:cs typeface="Times New Roman"/>
            </a:endParaRPr>
          </a:p>
        </p:txBody>
      </p:sp>
      <p:cxnSp>
        <p:nvCxnSpPr>
          <p:cNvPr id="35" name="Straight Connector 34"/>
          <p:cNvCxnSpPr/>
          <p:nvPr/>
        </p:nvCxnSpPr>
        <p:spPr bwMode="auto">
          <a:xfrm>
            <a:off x="6747764" y="3269310"/>
            <a:ext cx="0" cy="371852"/>
          </a:xfrm>
          <a:prstGeom prst="line">
            <a:avLst/>
          </a:prstGeom>
          <a:noFill/>
          <a:ln w="28575" cap="flat" cmpd="sng" algn="ctr">
            <a:solidFill>
              <a:schemeClr val="tx1"/>
            </a:solidFill>
            <a:prstDash val="solid"/>
            <a:round/>
            <a:headEnd type="none" w="med" len="med"/>
            <a:tailEnd type="none" w="med" len="med"/>
          </a:ln>
          <a:effectLst/>
        </p:spPr>
      </p:cxnSp>
      <p:sp>
        <p:nvSpPr>
          <p:cNvPr id="37" name="Text Box 518"/>
          <p:cNvSpPr txBox="1">
            <a:spLocks noChangeArrowheads="1"/>
          </p:cNvSpPr>
          <p:nvPr/>
        </p:nvSpPr>
        <p:spPr bwMode="auto">
          <a:xfrm>
            <a:off x="5771514" y="3629615"/>
            <a:ext cx="1997456" cy="685800"/>
          </a:xfrm>
          <a:prstGeom prst="rect">
            <a:avLst/>
          </a:prstGeom>
          <a:solidFill>
            <a:schemeClr val="accent4">
              <a:lumMod val="20000"/>
              <a:lumOff val="80000"/>
            </a:schemeClr>
          </a:solidFill>
          <a:ln>
            <a:solidFill>
              <a:schemeClr val="tx1"/>
            </a:solidFill>
            <a:prstDash val="dash"/>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00" b="1" dirty="0" smtClean="0">
                <a:solidFill>
                  <a:schemeClr val="tx1"/>
                </a:solidFill>
                <a:ea typeface="Calibri"/>
                <a:cs typeface="Times New Roman"/>
              </a:rPr>
              <a:t>TBD</a:t>
            </a:r>
          </a:p>
          <a:p>
            <a:pPr algn="ctr">
              <a:lnSpc>
                <a:spcPct val="115000"/>
              </a:lnSpc>
            </a:pPr>
            <a:r>
              <a:rPr lang="en-US" sz="1000" dirty="0" smtClean="0">
                <a:solidFill>
                  <a:schemeClr val="tx1"/>
                </a:solidFill>
                <a:ea typeface="Calibri"/>
                <a:cs typeface="Times New Roman"/>
              </a:rPr>
              <a:t>Director, Community Engagement</a:t>
            </a:r>
            <a:endParaRPr lang="en-US" sz="1000" dirty="0">
              <a:solidFill>
                <a:schemeClr val="tx1"/>
              </a:solidFill>
              <a:ea typeface="Calibri"/>
              <a:cs typeface="Times New Roman"/>
            </a:endParaRPr>
          </a:p>
        </p:txBody>
      </p:sp>
      <p:cxnSp>
        <p:nvCxnSpPr>
          <p:cNvPr id="38" name="Straight Connector 37"/>
          <p:cNvCxnSpPr/>
          <p:nvPr/>
        </p:nvCxnSpPr>
        <p:spPr bwMode="auto">
          <a:xfrm flipH="1">
            <a:off x="3263777" y="4673723"/>
            <a:ext cx="4817615" cy="0"/>
          </a:xfrm>
          <a:prstGeom prst="line">
            <a:avLst/>
          </a:prstGeom>
          <a:noFill/>
          <a:ln w="2857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6770242" y="4315415"/>
            <a:ext cx="0" cy="371852"/>
          </a:xfrm>
          <a:prstGeom prst="line">
            <a:avLst/>
          </a:prstGeom>
          <a:noFill/>
          <a:ln w="28575" cap="flat" cmpd="sng" algn="ctr">
            <a:solidFill>
              <a:schemeClr val="tx1"/>
            </a:solidFill>
            <a:prstDash val="solid"/>
            <a:round/>
            <a:headEnd type="none" w="med" len="med"/>
            <a:tailEnd type="none" w="med" len="med"/>
          </a:ln>
          <a:effectLst/>
        </p:spPr>
      </p:cxnSp>
      <p:sp>
        <p:nvSpPr>
          <p:cNvPr id="40" name="Text Box 518"/>
          <p:cNvSpPr txBox="1">
            <a:spLocks noChangeArrowheads="1"/>
          </p:cNvSpPr>
          <p:nvPr/>
        </p:nvSpPr>
        <p:spPr bwMode="auto">
          <a:xfrm>
            <a:off x="4839078" y="5063129"/>
            <a:ext cx="1544320" cy="809502"/>
          </a:xfrm>
          <a:prstGeom prst="rect">
            <a:avLst/>
          </a:prstGeom>
          <a:solidFill>
            <a:schemeClr val="accent4">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defPPr>
              <a:defRPr lang="en-US"/>
            </a:defPPr>
            <a:lvl1pPr algn="ctr">
              <a:lnSpc>
                <a:spcPct val="115000"/>
              </a:lnSpc>
              <a:defRPr sz="1051" b="1">
                <a:solidFill>
                  <a:schemeClr val="tx1"/>
                </a:solidFill>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000" dirty="0" smtClean="0"/>
              <a:t>Rosie Fiallo</a:t>
            </a:r>
          </a:p>
          <a:p>
            <a:r>
              <a:rPr lang="en-US" sz="1000" b="0" dirty="0"/>
              <a:t>Manager, Communications and Public Affairs</a:t>
            </a:r>
          </a:p>
        </p:txBody>
      </p:sp>
      <p:sp>
        <p:nvSpPr>
          <p:cNvPr id="41" name="Text Box 518"/>
          <p:cNvSpPr txBox="1">
            <a:spLocks noChangeArrowheads="1"/>
          </p:cNvSpPr>
          <p:nvPr/>
        </p:nvSpPr>
        <p:spPr bwMode="auto">
          <a:xfrm>
            <a:off x="2520189" y="5088744"/>
            <a:ext cx="1539240" cy="685800"/>
          </a:xfrm>
          <a:prstGeom prst="rect">
            <a:avLst/>
          </a:prstGeom>
          <a:solidFill>
            <a:schemeClr val="accent4">
              <a:lumMod val="20000"/>
              <a:lumOff val="80000"/>
            </a:schemeClr>
          </a:solidFill>
          <a:ln>
            <a:solidFill>
              <a:schemeClr val="tx1"/>
            </a:solidFill>
            <a:prstDash val="dash"/>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00" b="1" dirty="0" smtClean="0">
                <a:solidFill>
                  <a:schemeClr val="tx1"/>
                </a:solidFill>
                <a:ea typeface="Calibri"/>
                <a:cs typeface="Times New Roman"/>
              </a:rPr>
              <a:t>TBD</a:t>
            </a:r>
          </a:p>
          <a:p>
            <a:pPr algn="ctr">
              <a:lnSpc>
                <a:spcPct val="115000"/>
              </a:lnSpc>
            </a:pPr>
            <a:r>
              <a:rPr lang="en-US" sz="1000" dirty="0" smtClean="0">
                <a:solidFill>
                  <a:schemeClr val="tx1"/>
                </a:solidFill>
                <a:ea typeface="Calibri"/>
                <a:cs typeface="Times New Roman"/>
              </a:rPr>
              <a:t>Student Engagement Manager</a:t>
            </a:r>
            <a:endParaRPr lang="en-US" sz="1000" dirty="0">
              <a:solidFill>
                <a:schemeClr val="tx1"/>
              </a:solidFill>
              <a:ea typeface="Calibri"/>
              <a:cs typeface="Times New Roman"/>
            </a:endParaRPr>
          </a:p>
        </p:txBody>
      </p:sp>
      <p:sp>
        <p:nvSpPr>
          <p:cNvPr id="42" name="Text Box 518"/>
          <p:cNvSpPr txBox="1">
            <a:spLocks noChangeArrowheads="1"/>
          </p:cNvSpPr>
          <p:nvPr/>
        </p:nvSpPr>
        <p:spPr bwMode="auto">
          <a:xfrm>
            <a:off x="7391910" y="5061416"/>
            <a:ext cx="1556004" cy="790863"/>
          </a:xfrm>
          <a:prstGeom prst="rect">
            <a:avLst/>
          </a:prstGeom>
          <a:solidFill>
            <a:schemeClr val="accent4">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51" b="1" dirty="0" smtClean="0">
                <a:solidFill>
                  <a:schemeClr val="tx1"/>
                </a:solidFill>
                <a:ea typeface="Calibri"/>
                <a:cs typeface="Times New Roman"/>
              </a:rPr>
              <a:t>Cameron Vaughn</a:t>
            </a:r>
          </a:p>
          <a:p>
            <a:pPr algn="ctr">
              <a:lnSpc>
                <a:spcPct val="115000"/>
              </a:lnSpc>
            </a:pPr>
            <a:r>
              <a:rPr lang="en-US" sz="1000" dirty="0"/>
              <a:t>Manager, Communications and Public Affairs</a:t>
            </a:r>
            <a:endParaRPr lang="en-US" sz="1000" b="1" dirty="0" smtClean="0">
              <a:solidFill>
                <a:schemeClr val="tx1"/>
              </a:solidFill>
              <a:ea typeface="Calibri"/>
              <a:cs typeface="Times New Roman"/>
            </a:endParaRPr>
          </a:p>
        </p:txBody>
      </p:sp>
      <p:cxnSp>
        <p:nvCxnSpPr>
          <p:cNvPr id="43" name="Straight Connector 42"/>
          <p:cNvCxnSpPr/>
          <p:nvPr/>
        </p:nvCxnSpPr>
        <p:spPr bwMode="auto">
          <a:xfrm>
            <a:off x="8081391" y="4673723"/>
            <a:ext cx="0" cy="371852"/>
          </a:xfrm>
          <a:prstGeom prst="line">
            <a:avLst/>
          </a:prstGeom>
          <a:noFill/>
          <a:ln w="2857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621620" y="4687267"/>
            <a:ext cx="0" cy="371852"/>
          </a:xfrm>
          <a:prstGeom prst="line">
            <a:avLst/>
          </a:prstGeom>
          <a:noFill/>
          <a:ln w="2857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3294814" y="4687267"/>
            <a:ext cx="0" cy="371852"/>
          </a:xfrm>
          <a:prstGeom prst="line">
            <a:avLst/>
          </a:prstGeom>
          <a:noFill/>
          <a:ln w="2857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515935" y="4999228"/>
            <a:ext cx="406400" cy="2210"/>
          </a:xfrm>
          <a:prstGeom prst="line">
            <a:avLst/>
          </a:prstGeom>
          <a:noFill/>
          <a:ln w="28575" cap="flat" cmpd="sng" algn="ctr">
            <a:solidFill>
              <a:schemeClr val="tx1"/>
            </a:solidFill>
            <a:prstDash val="sysDash"/>
            <a:round/>
            <a:headEnd type="none" w="med" len="med"/>
            <a:tailEnd type="none" w="med" len="med"/>
          </a:ln>
          <a:effectLst/>
        </p:spPr>
      </p:cxnSp>
      <p:sp>
        <p:nvSpPr>
          <p:cNvPr id="49" name="TextBox 48"/>
          <p:cNvSpPr txBox="1"/>
          <p:nvPr/>
        </p:nvSpPr>
        <p:spPr>
          <a:xfrm>
            <a:off x="940057" y="4876117"/>
            <a:ext cx="1411225" cy="246221"/>
          </a:xfrm>
          <a:prstGeom prst="rect">
            <a:avLst/>
          </a:prstGeom>
          <a:noFill/>
        </p:spPr>
        <p:txBody>
          <a:bodyPr wrap="square" rtlCol="0">
            <a:spAutoFit/>
          </a:bodyPr>
          <a:lstStyle/>
          <a:p>
            <a:r>
              <a:rPr lang="en-US" sz="1000" dirty="0" smtClean="0"/>
              <a:t>Need to Hire</a:t>
            </a:r>
            <a:endParaRPr lang="en-US" sz="1000" dirty="0"/>
          </a:p>
        </p:txBody>
      </p:sp>
      <p:cxnSp>
        <p:nvCxnSpPr>
          <p:cNvPr id="59" name="Straight Connector 58"/>
          <p:cNvCxnSpPr/>
          <p:nvPr/>
        </p:nvCxnSpPr>
        <p:spPr bwMode="auto">
          <a:xfrm>
            <a:off x="4071875" y="2979644"/>
            <a:ext cx="0" cy="371852"/>
          </a:xfrm>
          <a:prstGeom prst="line">
            <a:avLst/>
          </a:prstGeom>
          <a:noFill/>
          <a:ln w="28575" cap="flat" cmpd="sng" algn="ctr">
            <a:solidFill>
              <a:schemeClr val="tx1"/>
            </a:solidFill>
            <a:prstDash val="solid"/>
            <a:round/>
            <a:headEnd type="none" w="med" len="med"/>
            <a:tailEnd type="none" w="med" len="med"/>
          </a:ln>
          <a:effectLst/>
        </p:spPr>
      </p:cxnSp>
      <p:sp>
        <p:nvSpPr>
          <p:cNvPr id="61" name="Text Box 518"/>
          <p:cNvSpPr txBox="1">
            <a:spLocks noChangeArrowheads="1"/>
          </p:cNvSpPr>
          <p:nvPr/>
        </p:nvSpPr>
        <p:spPr bwMode="auto">
          <a:xfrm>
            <a:off x="3369565" y="3345796"/>
            <a:ext cx="1415795" cy="685800"/>
          </a:xfrm>
          <a:prstGeom prst="rect">
            <a:avLst/>
          </a:prstGeom>
          <a:solidFill>
            <a:schemeClr val="bg2">
              <a:lumMod val="90000"/>
            </a:schemeClr>
          </a:solidFill>
          <a:ln>
            <a:solidFill>
              <a:schemeClr val="tx1"/>
            </a:solidFill>
            <a:prstDash val="dash"/>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000" b="1" dirty="0" smtClean="0">
                <a:solidFill>
                  <a:schemeClr val="tx1"/>
                </a:solidFill>
                <a:ea typeface="Calibri"/>
                <a:cs typeface="Times New Roman"/>
              </a:rPr>
              <a:t>TBD</a:t>
            </a:r>
          </a:p>
          <a:p>
            <a:pPr algn="ctr">
              <a:lnSpc>
                <a:spcPct val="115000"/>
              </a:lnSpc>
            </a:pPr>
            <a:r>
              <a:rPr lang="en-US" sz="1000" dirty="0" smtClean="0">
                <a:solidFill>
                  <a:schemeClr val="tx1"/>
                </a:solidFill>
                <a:ea typeface="Calibri"/>
                <a:cs typeface="Times New Roman"/>
              </a:rPr>
              <a:t>Program Coordinator</a:t>
            </a:r>
            <a:endParaRPr lang="en-US" sz="1000" dirty="0">
              <a:solidFill>
                <a:schemeClr val="tx1"/>
              </a:solidFill>
              <a:ea typeface="Calibri"/>
              <a:cs typeface="Times New Roman"/>
            </a:endParaRPr>
          </a:p>
        </p:txBody>
      </p:sp>
      <p:sp>
        <p:nvSpPr>
          <p:cNvPr id="62" name="Rounded Rectangle 61"/>
          <p:cNvSpPr/>
          <p:nvPr/>
        </p:nvSpPr>
        <p:spPr>
          <a:xfrm>
            <a:off x="254000" y="4031596"/>
            <a:ext cx="1635389" cy="12566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790206" y="4031596"/>
            <a:ext cx="562975" cy="246221"/>
          </a:xfrm>
          <a:prstGeom prst="rect">
            <a:avLst/>
          </a:prstGeom>
          <a:noFill/>
        </p:spPr>
        <p:txBody>
          <a:bodyPr wrap="none" rtlCol="0">
            <a:spAutoFit/>
          </a:bodyPr>
          <a:lstStyle/>
          <a:p>
            <a:r>
              <a:rPr lang="en-US" sz="1000" b="1" dirty="0" smtClean="0"/>
              <a:t>Legend</a:t>
            </a:r>
            <a:endParaRPr lang="en-US" sz="1000" b="1" dirty="0"/>
          </a:p>
        </p:txBody>
      </p:sp>
      <p:sp>
        <p:nvSpPr>
          <p:cNvPr id="66" name="Rectangle 65"/>
          <p:cNvSpPr/>
          <p:nvPr/>
        </p:nvSpPr>
        <p:spPr>
          <a:xfrm>
            <a:off x="468884" y="4315415"/>
            <a:ext cx="1176786" cy="2159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Existing Positions</a:t>
            </a:r>
            <a:endParaRPr lang="en-US" sz="1000" dirty="0">
              <a:solidFill>
                <a:schemeClr val="tx1"/>
              </a:solidFill>
            </a:endParaRPr>
          </a:p>
        </p:txBody>
      </p:sp>
      <p:sp>
        <p:nvSpPr>
          <p:cNvPr id="67" name="Rectangle 66"/>
          <p:cNvSpPr/>
          <p:nvPr/>
        </p:nvSpPr>
        <p:spPr>
          <a:xfrm>
            <a:off x="468884" y="4621797"/>
            <a:ext cx="1176786" cy="215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Transferred </a:t>
            </a:r>
            <a:endParaRPr lang="en-US" sz="1000" dirty="0">
              <a:solidFill>
                <a:schemeClr val="tx1"/>
              </a:solidFill>
            </a:endParaRPr>
          </a:p>
        </p:txBody>
      </p:sp>
      <p:sp>
        <p:nvSpPr>
          <p:cNvPr id="70" name="Text Box 518"/>
          <p:cNvSpPr txBox="1">
            <a:spLocks noChangeArrowheads="1"/>
          </p:cNvSpPr>
          <p:nvPr/>
        </p:nvSpPr>
        <p:spPr bwMode="auto">
          <a:xfrm>
            <a:off x="6255261" y="1397450"/>
            <a:ext cx="1544320" cy="695300"/>
          </a:xfrm>
          <a:prstGeom prst="rect">
            <a:avLst/>
          </a:prstGeom>
          <a:solidFill>
            <a:schemeClr val="accent6">
              <a:lumMod val="20000"/>
              <a:lumOff val="80000"/>
            </a:schemeClr>
          </a:solidFill>
          <a:ln>
            <a:solidFill>
              <a:schemeClr val="tx1"/>
            </a:solidFill>
            <a:prstDash val="dash"/>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ctr" anchorCtr="0">
            <a:noAutofit/>
          </a:bodyPr>
          <a:lstStyle/>
          <a:p>
            <a:pPr algn="ctr">
              <a:lnSpc>
                <a:spcPct val="115000"/>
              </a:lnSpc>
            </a:pPr>
            <a:r>
              <a:rPr lang="en-US" sz="1100" b="1" dirty="0" smtClean="0">
                <a:solidFill>
                  <a:schemeClr val="tx1"/>
                </a:solidFill>
                <a:ea typeface="Calibri"/>
                <a:cs typeface="Times New Roman"/>
              </a:rPr>
              <a:t>The Fund for Portland Public Schools Board of Directors</a:t>
            </a:r>
            <a:endParaRPr lang="en-US" sz="1100" dirty="0">
              <a:solidFill>
                <a:schemeClr val="tx1"/>
              </a:solidFill>
              <a:ea typeface="Calibri"/>
              <a:cs typeface="Times New Roman"/>
            </a:endParaRPr>
          </a:p>
        </p:txBody>
      </p:sp>
      <p:sp>
        <p:nvSpPr>
          <p:cNvPr id="71" name="Text Box 518"/>
          <p:cNvSpPr txBox="1">
            <a:spLocks noChangeArrowheads="1"/>
          </p:cNvSpPr>
          <p:nvPr/>
        </p:nvSpPr>
        <p:spPr bwMode="auto">
          <a:xfrm>
            <a:off x="4239638" y="148774"/>
            <a:ext cx="1371600" cy="695300"/>
          </a:xfrm>
          <a:prstGeom prst="rect">
            <a:avLst/>
          </a:prstGeom>
          <a:solidFill>
            <a:schemeClr val="accent6">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pPr>
            <a:r>
              <a:rPr lang="en-US" sz="1100" b="1" dirty="0" smtClean="0">
                <a:solidFill>
                  <a:schemeClr val="tx1"/>
                </a:solidFill>
                <a:ea typeface="Calibri"/>
                <a:cs typeface="Times New Roman"/>
              </a:rPr>
              <a:t>Stephanie Soden</a:t>
            </a:r>
          </a:p>
          <a:p>
            <a:pPr algn="ctr">
              <a:lnSpc>
                <a:spcPct val="115000"/>
              </a:lnSpc>
            </a:pPr>
            <a:r>
              <a:rPr lang="en-US" sz="1100" dirty="0" smtClean="0">
                <a:solidFill>
                  <a:schemeClr val="tx1"/>
                </a:solidFill>
                <a:ea typeface="Calibri"/>
                <a:cs typeface="Times New Roman"/>
              </a:rPr>
              <a:t>Executive </a:t>
            </a:r>
          </a:p>
          <a:p>
            <a:pPr algn="ctr">
              <a:lnSpc>
                <a:spcPct val="115000"/>
              </a:lnSpc>
            </a:pPr>
            <a:r>
              <a:rPr lang="en-US" sz="1100" dirty="0" smtClean="0">
                <a:solidFill>
                  <a:schemeClr val="tx1"/>
                </a:solidFill>
                <a:ea typeface="Calibri"/>
                <a:cs typeface="Times New Roman"/>
              </a:rPr>
              <a:t>Chief of Staff</a:t>
            </a:r>
            <a:endParaRPr lang="en-US" sz="1100" dirty="0">
              <a:solidFill>
                <a:schemeClr val="tx1"/>
              </a:solidFill>
              <a:ea typeface="Calibri"/>
              <a:cs typeface="Times New Roman"/>
            </a:endParaRPr>
          </a:p>
        </p:txBody>
      </p:sp>
      <p:cxnSp>
        <p:nvCxnSpPr>
          <p:cNvPr id="74" name="Straight Connector 73"/>
          <p:cNvCxnSpPr/>
          <p:nvPr/>
        </p:nvCxnSpPr>
        <p:spPr bwMode="auto">
          <a:xfrm>
            <a:off x="5611238" y="1700835"/>
            <a:ext cx="627769" cy="4365"/>
          </a:xfrm>
          <a:prstGeom prst="line">
            <a:avLst/>
          </a:prstGeom>
          <a:noFill/>
          <a:ln w="28575" cap="flat" cmpd="sng" algn="ctr">
            <a:solidFill>
              <a:schemeClr val="tx1"/>
            </a:solidFill>
            <a:prstDash val="sysDash"/>
            <a:round/>
            <a:headEnd type="none" w="med" len="med"/>
            <a:tailEnd type="none" w="med" len="med"/>
          </a:ln>
          <a:effectLst/>
        </p:spPr>
      </p:cxnSp>
    </p:spTree>
    <p:extLst>
      <p:ext uri="{BB962C8B-B14F-4D97-AF65-F5344CB8AC3E}">
        <p14:creationId xmlns:p14="http://schemas.microsoft.com/office/powerpoint/2010/main" val="506209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232718" y="174231"/>
            <a:ext cx="8678564" cy="6509539"/>
          </a:xfrm>
          <a:prstGeom prst="rect">
            <a:avLst/>
          </a:prstGeom>
          <a:solidFill>
            <a:srgbClr val="0153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726993" y="2736503"/>
            <a:ext cx="5690014" cy="923330"/>
          </a:xfrm>
          <a:prstGeom prst="rect">
            <a:avLst/>
          </a:prstGeom>
          <a:noFill/>
          <a:ln>
            <a:noFill/>
          </a:ln>
        </p:spPr>
        <p:txBody>
          <a:bodyPr wrap="square" lIns="0" tIns="0" rIns="0" bIns="0" rtlCol="0">
            <a:spAutoFit/>
          </a:bodyPr>
          <a:lstStyle/>
          <a:p>
            <a:pPr algn="ctr"/>
            <a:r>
              <a:rPr lang="en-US" sz="3000" b="1" dirty="0" smtClean="0">
                <a:solidFill>
                  <a:schemeClr val="bg1"/>
                </a:solidFill>
                <a:latin typeface="Arial" panose="020B0604020202020204" pitchFamily="34" charset="0"/>
                <a:cs typeface="Arial" panose="020B0604020202020204" pitchFamily="34" charset="0"/>
              </a:rPr>
              <a:t>THE FUND FOR </a:t>
            </a:r>
          </a:p>
          <a:p>
            <a:pPr algn="ctr"/>
            <a:r>
              <a:rPr lang="en-US" sz="3000" b="1" dirty="0" smtClean="0">
                <a:solidFill>
                  <a:schemeClr val="bg1"/>
                </a:solidFill>
                <a:latin typeface="Arial" panose="020B0604020202020204" pitchFamily="34" charset="0"/>
                <a:cs typeface="Arial" panose="020B0604020202020204" pitchFamily="34" charset="0"/>
              </a:rPr>
              <a:t>PORTLAND PUBLIC SCHOOLS</a:t>
            </a:r>
            <a:endParaRPr lang="en-US" sz="3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597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5" name="Straight Connector 4"/>
          <p:cNvCxnSpPr/>
          <p:nvPr/>
        </p:nvCxnSpPr>
        <p:spPr>
          <a:xfrm flipV="1">
            <a:off x="707065" y="3158900"/>
            <a:ext cx="7102548" cy="4285"/>
          </a:xfrm>
          <a:prstGeom prst="line">
            <a:avLst/>
          </a:prstGeom>
          <a:ln w="63500">
            <a:solidFill>
              <a:srgbClr val="01538B"/>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7065" y="2960280"/>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809613" y="2955996"/>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 y="455492"/>
            <a:ext cx="832104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A BRIEF HISTORY OF LOCAL SCHOOL FOUNDATIONS IN PPS</a:t>
            </a:r>
            <a:endParaRPr lang="en-US" dirty="0" smtClean="0">
              <a:solidFill>
                <a:srgbClr val="01538B"/>
              </a:solidFill>
              <a:latin typeface="Arial" panose="020B0604020202020204" pitchFamily="34" charset="0"/>
              <a:cs typeface="Arial" panose="020B0604020202020204" pitchFamily="34" charset="0"/>
            </a:endParaRPr>
          </a:p>
        </p:txBody>
      </p:sp>
      <p:sp>
        <p:nvSpPr>
          <p:cNvPr id="14" name="TextBox 13"/>
          <p:cNvSpPr txBox="1"/>
          <p:nvPr/>
        </p:nvSpPr>
        <p:spPr>
          <a:xfrm>
            <a:off x="185183" y="1021659"/>
            <a:ext cx="1904874" cy="1754326"/>
          </a:xfrm>
          <a:prstGeom prst="rect">
            <a:avLst/>
          </a:prstGeom>
          <a:noFill/>
        </p:spPr>
        <p:txBody>
          <a:bodyPr wrap="square" rtlCol="0">
            <a:spAutoFit/>
          </a:bodyPr>
          <a:lstStyle/>
          <a:p>
            <a:r>
              <a:rPr lang="en-US" b="1" u="sng" dirty="0" smtClean="0">
                <a:solidFill>
                  <a:srgbClr val="01538B"/>
                </a:solidFill>
                <a:latin typeface="Arial" charset="0"/>
                <a:ea typeface="Arial" charset="0"/>
                <a:cs typeface="Arial" charset="0"/>
              </a:rPr>
              <a:t>1994</a:t>
            </a:r>
          </a:p>
          <a:p>
            <a:r>
              <a:rPr lang="en-US" sz="1000" b="1" dirty="0" smtClean="0">
                <a:latin typeface="Arial" charset="0"/>
                <a:ea typeface="Arial" charset="0"/>
                <a:cs typeface="Arial" charset="0"/>
              </a:rPr>
              <a:t>Portland Schools Foundation Established</a:t>
            </a:r>
          </a:p>
          <a:p>
            <a:r>
              <a:rPr lang="en-US" sz="1000" dirty="0" smtClean="0">
                <a:latin typeface="Arial" charset="0"/>
                <a:ea typeface="Arial" charset="0"/>
                <a:cs typeface="Arial" charset="0"/>
              </a:rPr>
              <a:t>After the passage of Measure 5 in 1990, private fundraising in public schools escalates. A new policy to manage the parent investments established by the PPS School Board in May 1994.</a:t>
            </a:r>
            <a:endParaRPr lang="en-US" sz="1000" dirty="0">
              <a:latin typeface="Arial" charset="0"/>
              <a:ea typeface="Arial" charset="0"/>
              <a:cs typeface="Arial" charset="0"/>
            </a:endParaRPr>
          </a:p>
        </p:txBody>
      </p:sp>
      <p:sp>
        <p:nvSpPr>
          <p:cNvPr id="16" name="TextBox 15"/>
          <p:cNvSpPr txBox="1"/>
          <p:nvPr/>
        </p:nvSpPr>
        <p:spPr>
          <a:xfrm>
            <a:off x="4107705" y="1080927"/>
            <a:ext cx="1828800" cy="1371600"/>
          </a:xfrm>
          <a:prstGeom prst="rect">
            <a:avLst/>
          </a:prstGeom>
          <a:noFill/>
        </p:spPr>
        <p:txBody>
          <a:bodyPr wrap="square" rtlCol="0">
            <a:spAutoFit/>
          </a:bodyPr>
          <a:lstStyle/>
          <a:p>
            <a:r>
              <a:rPr lang="en-US" b="1" u="sng" dirty="0" smtClean="0">
                <a:solidFill>
                  <a:srgbClr val="01538B"/>
                </a:solidFill>
                <a:latin typeface="Arial" charset="0"/>
                <a:ea typeface="Arial" charset="0"/>
                <a:cs typeface="Arial" charset="0"/>
              </a:rPr>
              <a:t>2009</a:t>
            </a:r>
          </a:p>
          <a:p>
            <a:r>
              <a:rPr lang="en-US" sz="1000" b="1" dirty="0" smtClean="0">
                <a:latin typeface="Arial" charset="0"/>
                <a:ea typeface="Arial" charset="0"/>
                <a:cs typeface="Arial" charset="0"/>
              </a:rPr>
              <a:t>Award Process Changes</a:t>
            </a:r>
          </a:p>
          <a:p>
            <a:r>
              <a:rPr lang="en-US" sz="1000" dirty="0" smtClean="0">
                <a:latin typeface="Arial" charset="0"/>
                <a:ea typeface="Arial" charset="0"/>
                <a:cs typeface="Arial" charset="0"/>
              </a:rPr>
              <a:t>The PPS Parents’ Equity Fund process switches from subjective applications to a transparent, data-driven formula in order to distribute funds more fairly to PPS schools most in need.</a:t>
            </a:r>
            <a:endParaRPr lang="en-US" sz="1000" dirty="0">
              <a:latin typeface="Arial" charset="0"/>
              <a:ea typeface="Arial" charset="0"/>
              <a:cs typeface="Arial" charset="0"/>
            </a:endParaRPr>
          </a:p>
        </p:txBody>
      </p:sp>
      <p:cxnSp>
        <p:nvCxnSpPr>
          <p:cNvPr id="17" name="Straight Connector 16"/>
          <p:cNvCxnSpPr/>
          <p:nvPr/>
        </p:nvCxnSpPr>
        <p:spPr>
          <a:xfrm flipH="1">
            <a:off x="4183552" y="2955998"/>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69795" y="3399360"/>
            <a:ext cx="1828800" cy="2369880"/>
          </a:xfrm>
          <a:prstGeom prst="rect">
            <a:avLst/>
          </a:prstGeom>
          <a:noFill/>
        </p:spPr>
        <p:txBody>
          <a:bodyPr wrap="square" rtlCol="0">
            <a:spAutoFit/>
          </a:bodyPr>
          <a:lstStyle/>
          <a:p>
            <a:r>
              <a:rPr lang="en-US" b="1" u="sng" dirty="0" smtClean="0">
                <a:solidFill>
                  <a:srgbClr val="01538B"/>
                </a:solidFill>
                <a:latin typeface="Arial" charset="0"/>
                <a:ea typeface="Arial" charset="0"/>
                <a:cs typeface="Arial" charset="0"/>
              </a:rPr>
              <a:t>2011</a:t>
            </a:r>
          </a:p>
          <a:p>
            <a:r>
              <a:rPr lang="en-US" sz="1000" b="1" dirty="0" smtClean="0">
                <a:latin typeface="Arial" charset="0"/>
                <a:ea typeface="Arial" charset="0"/>
                <a:cs typeface="Arial" charset="0"/>
              </a:rPr>
              <a:t>Name Changes to All Hands Raised </a:t>
            </a:r>
          </a:p>
          <a:p>
            <a:r>
              <a:rPr lang="en-US" sz="1000" dirty="0" smtClean="0">
                <a:latin typeface="Arial" charset="0"/>
                <a:ea typeface="Arial" charset="0"/>
                <a:cs typeface="Arial" charset="0"/>
              </a:rPr>
              <a:t>Motivated by Multnomah County Superintendents and through conversations with hundreds of stakeholders, PPSF is rebranded as All Hands Raised to reflect the newly-expanded footprint and the philosophy of a community-wide, integrated approach. PSF becomes a subdivision of AHR.</a:t>
            </a:r>
            <a:endParaRPr lang="en-US" sz="1000" dirty="0">
              <a:latin typeface="Arial" charset="0"/>
              <a:ea typeface="Arial" charset="0"/>
              <a:cs typeface="Arial" charset="0"/>
            </a:endParaRPr>
          </a:p>
        </p:txBody>
      </p:sp>
      <p:cxnSp>
        <p:nvCxnSpPr>
          <p:cNvPr id="19" name="Straight Connector 18"/>
          <p:cNvCxnSpPr/>
          <p:nvPr/>
        </p:nvCxnSpPr>
        <p:spPr>
          <a:xfrm flipH="1">
            <a:off x="4781099" y="2960280"/>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78905" y="3387082"/>
            <a:ext cx="1828800" cy="1143000"/>
          </a:xfrm>
          <a:prstGeom prst="rect">
            <a:avLst/>
          </a:prstGeom>
          <a:noFill/>
        </p:spPr>
        <p:txBody>
          <a:bodyPr wrap="square" rtlCol="0">
            <a:spAutoFit/>
          </a:bodyPr>
          <a:lstStyle/>
          <a:p>
            <a:pPr algn="r"/>
            <a:r>
              <a:rPr lang="en-US" b="1" u="sng" dirty="0" smtClean="0">
                <a:solidFill>
                  <a:srgbClr val="01538B"/>
                </a:solidFill>
                <a:latin typeface="Arial" charset="0"/>
                <a:ea typeface="Arial" charset="0"/>
                <a:cs typeface="Arial" charset="0"/>
              </a:rPr>
              <a:t>2008</a:t>
            </a:r>
          </a:p>
          <a:p>
            <a:pPr algn="r"/>
            <a:r>
              <a:rPr lang="en-US" sz="1000" b="1" dirty="0" smtClean="0">
                <a:latin typeface="Arial" charset="0"/>
                <a:ea typeface="Arial" charset="0"/>
                <a:cs typeface="Arial" charset="0"/>
              </a:rPr>
              <a:t>Work Grows to Include Seven School Districts </a:t>
            </a:r>
          </a:p>
          <a:p>
            <a:pPr algn="r"/>
            <a:r>
              <a:rPr lang="en-US" sz="1000" dirty="0" smtClean="0">
                <a:latin typeface="Arial" charset="0"/>
                <a:ea typeface="Arial" charset="0"/>
                <a:cs typeface="Arial" charset="0"/>
              </a:rPr>
              <a:t>PSF broadens to incorporate seven school districts as partners.</a:t>
            </a:r>
          </a:p>
          <a:p>
            <a:pPr algn="r"/>
            <a:endParaRPr lang="en-US" sz="1000" dirty="0">
              <a:latin typeface="Arial" charset="0"/>
              <a:ea typeface="Arial" charset="0"/>
              <a:cs typeface="Arial" charset="0"/>
            </a:endParaRPr>
          </a:p>
          <a:p>
            <a:pPr algn="r"/>
            <a:endParaRPr lang="en-US" sz="1000" dirty="0" smtClean="0">
              <a:latin typeface="Arial" charset="0"/>
              <a:ea typeface="Arial" charset="0"/>
              <a:cs typeface="Arial" charset="0"/>
            </a:endParaRPr>
          </a:p>
          <a:p>
            <a:pPr algn="r"/>
            <a:endParaRPr lang="en-US" sz="1000" dirty="0">
              <a:latin typeface="Arial" charset="0"/>
              <a:ea typeface="Arial" charset="0"/>
              <a:cs typeface="Arial" charset="0"/>
            </a:endParaRPr>
          </a:p>
          <a:p>
            <a:pPr algn="r"/>
            <a:endParaRPr lang="en-US" sz="1000" dirty="0">
              <a:latin typeface="Arial" charset="0"/>
              <a:ea typeface="Arial" charset="0"/>
              <a:cs typeface="Arial" charset="0"/>
            </a:endParaRPr>
          </a:p>
        </p:txBody>
      </p:sp>
      <p:cxnSp>
        <p:nvCxnSpPr>
          <p:cNvPr id="26" name="Straight Connector 25"/>
          <p:cNvCxnSpPr/>
          <p:nvPr/>
        </p:nvCxnSpPr>
        <p:spPr>
          <a:xfrm flipH="1">
            <a:off x="3661670" y="2955997"/>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25852" y="1074030"/>
            <a:ext cx="1828800" cy="1600438"/>
          </a:xfrm>
          <a:prstGeom prst="rect">
            <a:avLst/>
          </a:prstGeom>
          <a:noFill/>
        </p:spPr>
        <p:txBody>
          <a:bodyPr wrap="square" rtlCol="0">
            <a:spAutoFit/>
          </a:bodyPr>
          <a:lstStyle/>
          <a:p>
            <a:r>
              <a:rPr lang="en-US" b="1" u="sng" dirty="0" smtClean="0">
                <a:solidFill>
                  <a:srgbClr val="01538B"/>
                </a:solidFill>
                <a:latin typeface="Arial" charset="0"/>
                <a:ea typeface="Arial" charset="0"/>
                <a:cs typeface="Arial" charset="0"/>
              </a:rPr>
              <a:t>2017</a:t>
            </a:r>
          </a:p>
          <a:p>
            <a:r>
              <a:rPr lang="en-US" sz="1000" b="1" dirty="0" smtClean="0">
                <a:latin typeface="Arial" charset="0"/>
                <a:ea typeface="Arial" charset="0"/>
                <a:cs typeface="Arial" charset="0"/>
              </a:rPr>
              <a:t>Supt. Guerrero Joins PPS</a:t>
            </a:r>
          </a:p>
          <a:p>
            <a:r>
              <a:rPr lang="en-US" sz="1000" dirty="0" smtClean="0">
                <a:latin typeface="Arial" charset="0"/>
                <a:ea typeface="Arial" charset="0"/>
                <a:cs typeface="Arial" charset="0"/>
              </a:rPr>
              <a:t>In October 2017, Superintendent Guadalupe Guerrero is selected by the PPS Board of Education as Superintendent and establishes the Office of Strategic Partnerships.</a:t>
            </a:r>
            <a:endParaRPr lang="en-US" sz="1000" dirty="0">
              <a:latin typeface="Arial" charset="0"/>
              <a:ea typeface="Arial" charset="0"/>
              <a:cs typeface="Arial" charset="0"/>
            </a:endParaRPr>
          </a:p>
        </p:txBody>
      </p:sp>
      <p:cxnSp>
        <p:nvCxnSpPr>
          <p:cNvPr id="30" name="Straight Connector 29"/>
          <p:cNvCxnSpPr/>
          <p:nvPr/>
        </p:nvCxnSpPr>
        <p:spPr>
          <a:xfrm flipH="1">
            <a:off x="6760168" y="2956000"/>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19097" y="3434008"/>
            <a:ext cx="1828800" cy="2523768"/>
          </a:xfrm>
          <a:prstGeom prst="rect">
            <a:avLst/>
          </a:prstGeom>
          <a:noFill/>
        </p:spPr>
        <p:txBody>
          <a:bodyPr wrap="square" rtlCol="0">
            <a:spAutoFit/>
          </a:bodyPr>
          <a:lstStyle/>
          <a:p>
            <a:pPr algn="r"/>
            <a:r>
              <a:rPr lang="en-US" b="1" u="sng" dirty="0" smtClean="0">
                <a:solidFill>
                  <a:srgbClr val="01538B"/>
                </a:solidFill>
                <a:latin typeface="Arial" charset="0"/>
                <a:ea typeface="Arial" charset="0"/>
                <a:cs typeface="Arial" charset="0"/>
              </a:rPr>
              <a:t>2019</a:t>
            </a:r>
          </a:p>
          <a:p>
            <a:pPr algn="r"/>
            <a:r>
              <a:rPr lang="en-US" sz="1000" b="1" dirty="0" smtClean="0">
                <a:latin typeface="Arial" charset="0"/>
                <a:ea typeface="Arial" charset="0"/>
                <a:cs typeface="Arial" charset="0"/>
              </a:rPr>
              <a:t>The Fund for PPS Established</a:t>
            </a:r>
          </a:p>
          <a:p>
            <a:pPr algn="r"/>
            <a:r>
              <a:rPr lang="en-US" sz="1000" dirty="0" smtClean="0">
                <a:latin typeface="Arial" charset="0"/>
                <a:ea typeface="Arial" charset="0"/>
                <a:cs typeface="Arial" charset="0"/>
              </a:rPr>
              <a:t>In order to coordinate fundraising efforts across PPS, The Fund for PPS is established. PSF efforts merge with The Fund.</a:t>
            </a:r>
          </a:p>
          <a:p>
            <a:pPr algn="r"/>
            <a:endParaRPr lang="en-US" sz="1000" dirty="0">
              <a:latin typeface="Arial" charset="0"/>
              <a:ea typeface="Arial" charset="0"/>
              <a:cs typeface="Arial" charset="0"/>
            </a:endParaRPr>
          </a:p>
          <a:p>
            <a:pPr algn="r"/>
            <a:r>
              <a:rPr lang="en-US" sz="1000" b="1" dirty="0" smtClean="0">
                <a:latin typeface="Arial" charset="0"/>
                <a:ea typeface="Arial" charset="0"/>
                <a:cs typeface="Arial" charset="0"/>
              </a:rPr>
              <a:t>PPS Vision Created</a:t>
            </a:r>
          </a:p>
          <a:p>
            <a:pPr algn="r"/>
            <a:r>
              <a:rPr lang="en-US" sz="1000" dirty="0" smtClean="0">
                <a:latin typeface="Arial" charset="0"/>
                <a:ea typeface="Arial" charset="0"/>
                <a:cs typeface="Arial" charset="0"/>
              </a:rPr>
              <a:t>A community </a:t>
            </a:r>
            <a:r>
              <a:rPr lang="en-US" sz="1000" dirty="0">
                <a:latin typeface="Arial" charset="0"/>
                <a:ea typeface="Arial" charset="0"/>
                <a:cs typeface="Arial" charset="0"/>
              </a:rPr>
              <a:t>and future informed vision to reimagine public education in </a:t>
            </a:r>
            <a:r>
              <a:rPr lang="en-US" sz="1000" dirty="0" smtClean="0">
                <a:latin typeface="Arial" charset="0"/>
                <a:ea typeface="Arial" charset="0"/>
                <a:cs typeface="Arial" charset="0"/>
              </a:rPr>
              <a:t>Portland is created with thousands of community stakeholders.</a:t>
            </a:r>
            <a:endParaRPr lang="en-US" sz="1000" b="1" dirty="0">
              <a:latin typeface="Arial" charset="0"/>
              <a:ea typeface="Arial" charset="0"/>
              <a:cs typeface="Arial" charset="0"/>
            </a:endParaRPr>
          </a:p>
        </p:txBody>
      </p:sp>
      <p:sp>
        <p:nvSpPr>
          <p:cNvPr id="32" name="TextBox 31"/>
          <p:cNvSpPr txBox="1"/>
          <p:nvPr/>
        </p:nvSpPr>
        <p:spPr>
          <a:xfrm>
            <a:off x="-5232" y="3366584"/>
            <a:ext cx="1828800" cy="1292662"/>
          </a:xfrm>
          <a:prstGeom prst="rect">
            <a:avLst/>
          </a:prstGeom>
          <a:noFill/>
        </p:spPr>
        <p:txBody>
          <a:bodyPr wrap="square" rtlCol="0">
            <a:spAutoFit/>
          </a:bodyPr>
          <a:lstStyle/>
          <a:p>
            <a:pPr algn="r"/>
            <a:r>
              <a:rPr lang="en-US" b="1" u="sng" dirty="0" smtClean="0">
                <a:solidFill>
                  <a:srgbClr val="01538B"/>
                </a:solidFill>
                <a:latin typeface="Arial" charset="0"/>
                <a:ea typeface="Arial" charset="0"/>
                <a:cs typeface="Arial" charset="0"/>
              </a:rPr>
              <a:t>1998</a:t>
            </a:r>
          </a:p>
          <a:p>
            <a:pPr algn="r"/>
            <a:r>
              <a:rPr lang="en-US" sz="1000" b="1" dirty="0" smtClean="0">
                <a:latin typeface="Arial" charset="0"/>
                <a:ea typeface="Arial" charset="0"/>
                <a:cs typeface="Arial" charset="0"/>
              </a:rPr>
              <a:t>Updated Guidelines Approved by PPS Board</a:t>
            </a:r>
          </a:p>
          <a:p>
            <a:pPr algn="r"/>
            <a:r>
              <a:rPr lang="en-US" sz="1000" dirty="0" smtClean="0">
                <a:latin typeface="Arial" charset="0"/>
                <a:ea typeface="Arial" charset="0"/>
                <a:cs typeface="Arial" charset="0"/>
              </a:rPr>
              <a:t>PPS School Board adopts updated guidelines for fundraising efforts of PSF and LSFs.</a:t>
            </a:r>
          </a:p>
        </p:txBody>
      </p:sp>
      <p:cxnSp>
        <p:nvCxnSpPr>
          <p:cNvPr id="33" name="Straight Connector 32"/>
          <p:cNvCxnSpPr/>
          <p:nvPr/>
        </p:nvCxnSpPr>
        <p:spPr>
          <a:xfrm flipH="1">
            <a:off x="1718570" y="2956243"/>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3086980" y="2955997"/>
            <a:ext cx="0" cy="405809"/>
          </a:xfrm>
          <a:prstGeom prst="line">
            <a:avLst/>
          </a:prstGeom>
          <a:ln w="50800">
            <a:solidFill>
              <a:srgbClr val="01538B"/>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84959" y="4555358"/>
            <a:ext cx="1828800" cy="2062103"/>
          </a:xfrm>
          <a:prstGeom prst="rect">
            <a:avLst/>
          </a:prstGeom>
          <a:noFill/>
        </p:spPr>
        <p:txBody>
          <a:bodyPr wrap="square" rtlCol="0">
            <a:spAutoFit/>
          </a:bodyPr>
          <a:lstStyle/>
          <a:p>
            <a:pPr algn="r"/>
            <a:r>
              <a:rPr lang="en-US" b="1" u="sng" dirty="0" smtClean="0">
                <a:solidFill>
                  <a:srgbClr val="01538B"/>
                </a:solidFill>
                <a:latin typeface="Arial" charset="0"/>
                <a:ea typeface="Arial" charset="0"/>
                <a:cs typeface="Arial" charset="0"/>
              </a:rPr>
              <a:t>2007</a:t>
            </a:r>
          </a:p>
          <a:p>
            <a:pPr algn="r"/>
            <a:r>
              <a:rPr lang="en-US" sz="1000" b="1" dirty="0" smtClean="0">
                <a:latin typeface="Arial" charset="0"/>
                <a:ea typeface="Arial" charset="0"/>
                <a:cs typeface="Arial" charset="0"/>
              </a:rPr>
              <a:t>Raise Fund Exemption</a:t>
            </a:r>
          </a:p>
          <a:p>
            <a:pPr algn="r"/>
            <a:r>
              <a:rPr lang="en-US" sz="1000" dirty="0" smtClean="0">
                <a:latin typeface="Arial" charset="0"/>
                <a:ea typeface="Arial" charset="0"/>
                <a:cs typeface="Arial" charset="0"/>
              </a:rPr>
              <a:t>After an Equity Fund Review Committee convenes in 2007, they recommend to the PPS Board to increase the current exemption from $5,000 to $10,000.</a:t>
            </a:r>
          </a:p>
          <a:p>
            <a:pPr algn="r"/>
            <a:endParaRPr lang="en-US" sz="1000" dirty="0">
              <a:latin typeface="Arial" charset="0"/>
              <a:ea typeface="Arial" charset="0"/>
              <a:cs typeface="Arial" charset="0"/>
            </a:endParaRPr>
          </a:p>
          <a:p>
            <a:pPr algn="r"/>
            <a:endParaRPr lang="en-US" sz="1000" dirty="0" smtClean="0">
              <a:latin typeface="Arial" charset="0"/>
              <a:ea typeface="Arial" charset="0"/>
              <a:cs typeface="Arial" charset="0"/>
            </a:endParaRPr>
          </a:p>
          <a:p>
            <a:pPr algn="r"/>
            <a:endParaRPr lang="en-US" sz="1000" dirty="0">
              <a:latin typeface="Arial" charset="0"/>
              <a:ea typeface="Arial" charset="0"/>
              <a:cs typeface="Arial" charset="0"/>
            </a:endParaRPr>
          </a:p>
          <a:p>
            <a:pPr algn="r"/>
            <a:endParaRPr lang="en-US" sz="1000" dirty="0">
              <a:latin typeface="Arial" charset="0"/>
              <a:ea typeface="Arial" charset="0"/>
              <a:cs typeface="Arial" charset="0"/>
            </a:endParaRPr>
          </a:p>
        </p:txBody>
      </p:sp>
      <p:cxnSp>
        <p:nvCxnSpPr>
          <p:cNvPr id="38" name="Straight Connector 37"/>
          <p:cNvCxnSpPr/>
          <p:nvPr/>
        </p:nvCxnSpPr>
        <p:spPr>
          <a:xfrm>
            <a:off x="7809613" y="3158900"/>
            <a:ext cx="1025856" cy="0"/>
          </a:xfrm>
          <a:prstGeom prst="line">
            <a:avLst/>
          </a:prstGeom>
          <a:ln w="63500">
            <a:solidFill>
              <a:srgbClr val="01538B"/>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66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81000" y="721307"/>
            <a:ext cx="8001000" cy="276999"/>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A NEW VISION FOR PORTLAND PUBLIC SCHOOLS</a:t>
            </a:r>
            <a:endParaRPr lang="en-US" b="1" dirty="0">
              <a:solidFill>
                <a:srgbClr val="01538B"/>
              </a:solidFill>
              <a:latin typeface="Arial" panose="020B0604020202020204" pitchFamily="34" charset="0"/>
              <a:cs typeface="Arial" panose="020B0604020202020204" pitchFamily="34" charset="0"/>
            </a:endParaRPr>
          </a:p>
        </p:txBody>
      </p:sp>
      <p:sp>
        <p:nvSpPr>
          <p:cNvPr id="7" name="Rectangle 6"/>
          <p:cNvSpPr/>
          <p:nvPr/>
        </p:nvSpPr>
        <p:spPr>
          <a:xfrm>
            <a:off x="381000" y="1188941"/>
            <a:ext cx="4733261" cy="5478423"/>
          </a:xfrm>
          <a:prstGeom prst="rect">
            <a:avLst/>
          </a:prstGeom>
        </p:spPr>
        <p:txBody>
          <a:bodyPr wrap="square">
            <a:spAutoFit/>
          </a:bodyPr>
          <a:lstStyle/>
          <a:p>
            <a:pPr algn="just"/>
            <a:r>
              <a:rPr lang="en-US" sz="1400" dirty="0">
                <a:latin typeface="Arial" charset="0"/>
                <a:ea typeface="Arial" charset="0"/>
                <a:cs typeface="Arial" charset="0"/>
              </a:rPr>
              <a:t>In the fall of 2018, we launched an ambitious process to develop a community informed vision for the future of public education in Portland. </a:t>
            </a:r>
            <a:endParaRPr lang="en-US" sz="1400" dirty="0" smtClean="0">
              <a:latin typeface="Arial" charset="0"/>
              <a:ea typeface="Arial" charset="0"/>
              <a:cs typeface="Arial" charset="0"/>
            </a:endParaRPr>
          </a:p>
          <a:p>
            <a:pPr algn="just"/>
            <a:endParaRPr lang="en-US" sz="1400" b="0" dirty="0" smtClean="0">
              <a:effectLst/>
              <a:latin typeface="Arial" charset="0"/>
              <a:ea typeface="Arial" charset="0"/>
              <a:cs typeface="Arial" charset="0"/>
            </a:endParaRPr>
          </a:p>
          <a:p>
            <a:pPr algn="just"/>
            <a:r>
              <a:rPr lang="en-US" sz="1400" dirty="0">
                <a:latin typeface="Arial" charset="0"/>
                <a:ea typeface="Arial" charset="0"/>
                <a:cs typeface="Arial" charset="0"/>
              </a:rPr>
              <a:t>This vision--our D</a:t>
            </a:r>
            <a:r>
              <a:rPr lang="en-US" sz="1400" dirty="0" smtClean="0">
                <a:latin typeface="Arial" charset="0"/>
                <a:ea typeface="Arial" charset="0"/>
                <a:cs typeface="Arial" charset="0"/>
              </a:rPr>
              <a:t>istrict’s promise to the community--</a:t>
            </a:r>
            <a:r>
              <a:rPr lang="en-US" sz="1400" dirty="0">
                <a:latin typeface="Arial" charset="0"/>
                <a:ea typeface="Arial" charset="0"/>
                <a:cs typeface="Arial" charset="0"/>
              </a:rPr>
              <a:t>will require a well-coordinated effort encouraging students, families, community, business, philanthropic, and civic leaders to feel inspired and take action to support, </a:t>
            </a:r>
            <a:r>
              <a:rPr lang="en-US" sz="1400" dirty="0" smtClean="0">
                <a:latin typeface="Arial" charset="0"/>
                <a:ea typeface="Arial" charset="0"/>
                <a:cs typeface="Arial" charset="0"/>
              </a:rPr>
              <a:t>contribute </a:t>
            </a:r>
            <a:r>
              <a:rPr lang="en-US" sz="1400" dirty="0">
                <a:latin typeface="Arial" charset="0"/>
                <a:ea typeface="Arial" charset="0"/>
                <a:cs typeface="Arial" charset="0"/>
              </a:rPr>
              <a:t>and hold ourselves accountable for better outcomes for every public school student </a:t>
            </a:r>
            <a:r>
              <a:rPr lang="en-US" sz="1400" dirty="0" smtClean="0">
                <a:latin typeface="Arial" charset="0"/>
                <a:ea typeface="Arial" charset="0"/>
                <a:cs typeface="Arial" charset="0"/>
              </a:rPr>
              <a:t>in </a:t>
            </a:r>
            <a:r>
              <a:rPr lang="en-US" sz="1400" dirty="0">
                <a:latin typeface="Arial" charset="0"/>
                <a:ea typeface="Arial" charset="0"/>
                <a:cs typeface="Arial" charset="0"/>
              </a:rPr>
              <a:t>PPS.</a:t>
            </a:r>
            <a:endParaRPr lang="en-US" sz="1400" b="0" dirty="0" smtClean="0">
              <a:effectLst/>
              <a:latin typeface="Arial" charset="0"/>
              <a:ea typeface="Arial" charset="0"/>
              <a:cs typeface="Arial" charset="0"/>
            </a:endParaRPr>
          </a:p>
          <a:p>
            <a:pPr algn="just"/>
            <a:r>
              <a:rPr lang="en-US" sz="1400" b="0" dirty="0" smtClean="0">
                <a:effectLst/>
                <a:latin typeface="Arial" charset="0"/>
                <a:ea typeface="Arial" charset="0"/>
                <a:cs typeface="Arial" charset="0"/>
              </a:rPr>
              <a:t/>
            </a:r>
            <a:br>
              <a:rPr lang="en-US" sz="1400" b="0" dirty="0" smtClean="0">
                <a:effectLst/>
                <a:latin typeface="Arial" charset="0"/>
                <a:ea typeface="Arial" charset="0"/>
                <a:cs typeface="Arial" charset="0"/>
              </a:rPr>
            </a:br>
            <a:r>
              <a:rPr lang="en-US" sz="1400" dirty="0">
                <a:latin typeface="Arial" charset="0"/>
                <a:ea typeface="Arial" charset="0"/>
                <a:cs typeface="Arial" charset="0"/>
              </a:rPr>
              <a:t>The PPS Vision will include: </a:t>
            </a:r>
            <a:endParaRPr lang="en-US" sz="1400" b="0" dirty="0" smtClean="0">
              <a:effectLst/>
              <a:latin typeface="Arial" charset="0"/>
              <a:ea typeface="Arial" charset="0"/>
              <a:cs typeface="Arial" charset="0"/>
            </a:endParaRPr>
          </a:p>
          <a:p>
            <a:pPr marL="742950" lvl="1" indent="-285750" fontAlgn="base">
              <a:buFont typeface="Arial" charset="0"/>
              <a:buChar char="•"/>
            </a:pPr>
            <a:r>
              <a:rPr lang="en-US" sz="1400" b="1" dirty="0">
                <a:latin typeface="Arial" charset="0"/>
                <a:ea typeface="Arial" charset="0"/>
                <a:cs typeface="Arial" charset="0"/>
              </a:rPr>
              <a:t>Our community’s guide for PPS’s transformation</a:t>
            </a:r>
          </a:p>
          <a:p>
            <a:pPr marL="742950" lvl="1" indent="-285750" algn="just" fontAlgn="base">
              <a:buFont typeface="Arial" charset="0"/>
              <a:buChar char="•"/>
            </a:pPr>
            <a:r>
              <a:rPr lang="en-US" sz="1400" b="1" dirty="0">
                <a:latin typeface="Arial" charset="0"/>
                <a:ea typeface="Arial" charset="0"/>
                <a:cs typeface="Arial" charset="0"/>
              </a:rPr>
              <a:t>Graduate </a:t>
            </a:r>
            <a:r>
              <a:rPr lang="en-US" sz="1400" b="1" dirty="0" smtClean="0">
                <a:latin typeface="Arial" charset="0"/>
                <a:ea typeface="Arial" charset="0"/>
                <a:cs typeface="Arial" charset="0"/>
              </a:rPr>
              <a:t>Portrait</a:t>
            </a:r>
            <a:endParaRPr lang="en-US" sz="1400" b="1" dirty="0">
              <a:latin typeface="Arial" charset="0"/>
              <a:ea typeface="Arial" charset="0"/>
              <a:cs typeface="Arial" charset="0"/>
            </a:endParaRPr>
          </a:p>
          <a:p>
            <a:pPr marL="742950" lvl="1" indent="-285750" algn="just" fontAlgn="base">
              <a:buFont typeface="Arial" charset="0"/>
              <a:buChar char="•"/>
            </a:pPr>
            <a:r>
              <a:rPr lang="en-US" sz="1400" b="1" dirty="0" smtClean="0">
                <a:latin typeface="Arial" charset="0"/>
                <a:ea typeface="Arial" charset="0"/>
                <a:cs typeface="Arial" charset="0"/>
              </a:rPr>
              <a:t>Educator Essentials </a:t>
            </a:r>
            <a:endParaRPr lang="en-US" sz="1400" b="1" dirty="0">
              <a:latin typeface="Arial" charset="0"/>
              <a:ea typeface="Arial" charset="0"/>
              <a:cs typeface="Arial" charset="0"/>
            </a:endParaRPr>
          </a:p>
          <a:p>
            <a:pPr marL="742950" lvl="1" indent="-285750" algn="just" fontAlgn="base">
              <a:buFont typeface="Arial" charset="0"/>
              <a:buChar char="•"/>
            </a:pPr>
            <a:r>
              <a:rPr lang="en-US" sz="1400" b="1" dirty="0">
                <a:latin typeface="Arial" charset="0"/>
                <a:ea typeface="Arial" charset="0"/>
                <a:cs typeface="Arial" charset="0"/>
              </a:rPr>
              <a:t>Educational </a:t>
            </a:r>
            <a:r>
              <a:rPr lang="en-US" sz="1400" b="1" dirty="0" smtClean="0">
                <a:latin typeface="Arial" charset="0"/>
                <a:ea typeface="Arial" charset="0"/>
                <a:cs typeface="Arial" charset="0"/>
              </a:rPr>
              <a:t>System Shifts</a:t>
            </a:r>
          </a:p>
          <a:p>
            <a:pPr marL="742950" lvl="1" indent="-285750" algn="just" fontAlgn="base">
              <a:buFont typeface="Arial" charset="0"/>
              <a:buChar char="•"/>
            </a:pPr>
            <a:r>
              <a:rPr lang="en-US" sz="1400" b="1" dirty="0" smtClean="0">
                <a:latin typeface="Arial" charset="0"/>
                <a:ea typeface="Arial" charset="0"/>
                <a:cs typeface="Arial" charset="0"/>
              </a:rPr>
              <a:t>Core Values</a:t>
            </a:r>
          </a:p>
          <a:p>
            <a:pPr algn="just" fontAlgn="base"/>
            <a:endParaRPr lang="en-US" sz="1400" b="1" dirty="0">
              <a:latin typeface="Arial" charset="0"/>
              <a:ea typeface="Arial" charset="0"/>
              <a:cs typeface="Arial" charset="0"/>
            </a:endParaRPr>
          </a:p>
          <a:p>
            <a:pPr algn="just" fontAlgn="base"/>
            <a:r>
              <a:rPr lang="en-US" sz="1400" dirty="0" smtClean="0">
                <a:latin typeface="Arial" charset="0"/>
                <a:ea typeface="Arial" charset="0"/>
                <a:cs typeface="Arial" charset="0"/>
              </a:rPr>
              <a:t>The Fund for Portland Public Schools will serve as the primary driver of galvanizing philanthropic partners to invest in PPS.</a:t>
            </a:r>
          </a:p>
          <a:p>
            <a:pPr marL="742950" lvl="1" indent="-285750" fontAlgn="base">
              <a:buFont typeface="Arial" charset="0"/>
              <a:buChar char="•"/>
            </a:pPr>
            <a:endParaRPr lang="en-US" sz="1400" b="1" dirty="0">
              <a:latin typeface="Arial" charset="0"/>
              <a:ea typeface="Arial" charset="0"/>
              <a:cs typeface="Arial" charset="0"/>
            </a:endParaRPr>
          </a:p>
          <a:p>
            <a:pPr marL="742950" lvl="1" indent="-285750" fontAlgn="base">
              <a:buFont typeface="Arial" charset="0"/>
              <a:buChar char="•"/>
            </a:pPr>
            <a:endParaRPr lang="en-US" sz="1400" dirty="0">
              <a:latin typeface="Arial" charset="0"/>
              <a:ea typeface="Arial" charset="0"/>
              <a:cs typeface="Arial" charset="0"/>
            </a:endParaRPr>
          </a:p>
          <a:p>
            <a:pPr algn="just"/>
            <a:endParaRPr lang="en-US" sz="1400" dirty="0">
              <a:latin typeface="Arial" charset="0"/>
              <a:ea typeface="Arial" charset="0"/>
              <a:cs typeface="Arial" charset="0"/>
            </a:endParaRPr>
          </a:p>
        </p:txBody>
      </p:sp>
      <p:pic>
        <p:nvPicPr>
          <p:cNvPr id="1026" name="Picture 2" descr="https://lh5.googleusercontent.com/edCMHz9dyPBmVZeb82nQSbMCGgGfW9jBQwTvyUBOKAKTi7lZG3LcKK-TrmC0xmLPUama-kzJ4c6v6DT8otwBn3ooR4JfLAI4zaH-w8yZM_m77kRKGC0d71DsrQLeErAvi-wX6iMlrX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882" y="2359229"/>
            <a:ext cx="3208309" cy="213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287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26719" y="918267"/>
            <a:ext cx="8294776" cy="553998"/>
          </a:xfrm>
          <a:prstGeom prst="rect">
            <a:avLst/>
          </a:prstGeom>
          <a:noFill/>
          <a:ln>
            <a:noFill/>
          </a:ln>
        </p:spPr>
        <p:txBody>
          <a:bodyPr wrap="square" lIns="0" tIns="0" rIns="0" bIns="0" rtlCol="0">
            <a:spAutoFit/>
          </a:bodyPr>
          <a:lstStyle/>
          <a:p>
            <a:r>
              <a:rPr lang="en-US" b="1" dirty="0" smtClean="0">
                <a:solidFill>
                  <a:srgbClr val="01538B"/>
                </a:solidFill>
                <a:latin typeface="Arial" panose="020B0604020202020204" pitchFamily="34" charset="0"/>
                <a:cs typeface="Arial" panose="020B0604020202020204" pitchFamily="34" charset="0"/>
              </a:rPr>
              <a:t>STRATEGIC PARTNERSHIPS &amp; COMMUNITY INVESTMENTS </a:t>
            </a:r>
          </a:p>
          <a:p>
            <a:r>
              <a:rPr lang="en-US" b="1" dirty="0" smtClean="0">
                <a:solidFill>
                  <a:srgbClr val="01538B"/>
                </a:solidFill>
                <a:latin typeface="Arial" panose="020B0604020202020204" pitchFamily="34" charset="0"/>
                <a:cs typeface="Arial" panose="020B0604020202020204" pitchFamily="34" charset="0"/>
              </a:rPr>
              <a:t>ARE CRITICAL TO ACCELERATE PROGRESS AT PPS</a:t>
            </a:r>
          </a:p>
        </p:txBody>
      </p:sp>
      <p:graphicFrame>
        <p:nvGraphicFramePr>
          <p:cNvPr id="6" name="Diagram 5"/>
          <p:cNvGraphicFramePr/>
          <p:nvPr>
            <p:extLst>
              <p:ext uri="{D42A27DB-BD31-4B8C-83A1-F6EECF244321}">
                <p14:modId xmlns:p14="http://schemas.microsoft.com/office/powerpoint/2010/main" val="1138124862"/>
              </p:ext>
            </p:extLst>
          </p:nvPr>
        </p:nvGraphicFramePr>
        <p:xfrm>
          <a:off x="400455" y="1773809"/>
          <a:ext cx="8321040" cy="126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own Arrow 8"/>
          <p:cNvSpPr/>
          <p:nvPr/>
        </p:nvSpPr>
        <p:spPr>
          <a:xfrm>
            <a:off x="4160520" y="3872057"/>
            <a:ext cx="762000" cy="685800"/>
          </a:xfrm>
          <a:prstGeom prst="downArrow">
            <a:avLst>
              <a:gd name="adj1" fmla="val 35226"/>
              <a:gd name="adj2" fmla="val 40698"/>
            </a:avLst>
          </a:prstGeom>
          <a:solidFill>
            <a:srgbClr val="015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066800" y="3515841"/>
            <a:ext cx="6934200" cy="685800"/>
          </a:xfrm>
          <a:prstGeom prst="roundRect">
            <a:avLst/>
          </a:prstGeom>
          <a:solidFill>
            <a:srgbClr val="015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charset="0"/>
                <a:ea typeface="Arial" charset="0"/>
                <a:cs typeface="Arial" charset="0"/>
              </a:rPr>
              <a:t>Align strategic efforts, innovative thinking and business/philanthropic/community resources</a:t>
            </a:r>
            <a:r>
              <a:rPr lang="is-IS" sz="1600" dirty="0" smtClean="0">
                <a:solidFill>
                  <a:schemeClr val="bg1"/>
                </a:solidFill>
                <a:latin typeface="Arial" charset="0"/>
                <a:ea typeface="Arial" charset="0"/>
                <a:cs typeface="Arial" charset="0"/>
              </a:rPr>
              <a:t>…</a:t>
            </a:r>
            <a:endParaRPr lang="en-US" sz="1600" dirty="0">
              <a:solidFill>
                <a:schemeClr val="bg1"/>
              </a:solidFill>
              <a:latin typeface="Arial" charset="0"/>
              <a:ea typeface="Arial" charset="0"/>
              <a:cs typeface="Arial" charset="0"/>
            </a:endParaRPr>
          </a:p>
        </p:txBody>
      </p:sp>
      <p:sp>
        <p:nvSpPr>
          <p:cNvPr id="10" name="TextBox 9"/>
          <p:cNvSpPr txBox="1"/>
          <p:nvPr/>
        </p:nvSpPr>
        <p:spPr>
          <a:xfrm>
            <a:off x="1790700" y="4651028"/>
            <a:ext cx="5486400" cy="830997"/>
          </a:xfrm>
          <a:prstGeom prst="rect">
            <a:avLst/>
          </a:prstGeom>
          <a:noFill/>
          <a:ln>
            <a:noFill/>
          </a:ln>
        </p:spPr>
        <p:txBody>
          <a:bodyPr wrap="square" lIns="0" tIns="0" rIns="0" bIns="0" rtlCol="0">
            <a:spAutoFit/>
          </a:bodyPr>
          <a:lstStyle/>
          <a:p>
            <a:pPr algn="ctr"/>
            <a:r>
              <a:rPr lang="is-IS" dirty="0" smtClean="0">
                <a:solidFill>
                  <a:schemeClr val="accent5">
                    <a:lumMod val="50000"/>
                  </a:schemeClr>
                </a:solidFill>
                <a:latin typeface="Arial" charset="0"/>
                <a:ea typeface="Arial" charset="0"/>
                <a:cs typeface="Arial" charset="0"/>
              </a:rPr>
              <a:t>…to ensure that Portland Public School students have the opportunity to thrive and to graduate with a sense of self, prepared for success in life, work and study.</a:t>
            </a:r>
            <a:endParaRPr lang="en-US" dirty="0" smtClean="0">
              <a:solidFill>
                <a:schemeClr val="accent5">
                  <a:lumMod val="50000"/>
                </a:schemeClr>
              </a:solidFill>
              <a:latin typeface="Arial" charset="0"/>
              <a:ea typeface="Arial" charset="0"/>
              <a:cs typeface="Arial" charset="0"/>
            </a:endParaRPr>
          </a:p>
        </p:txBody>
      </p:sp>
      <p:pic>
        <p:nvPicPr>
          <p:cNvPr id="1026" name="Picture 2" descr="mage result for innovation bul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690566"/>
            <a:ext cx="1254656" cy="167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strateg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1824306"/>
            <a:ext cx="1358294" cy="13582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line"/>
          <p:cNvPicPr>
            <a:picLocks noChangeAspect="1"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V="1">
            <a:off x="990600" y="3202198"/>
            <a:ext cx="7207229" cy="23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12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6630</TotalTime>
  <Words>2306</Words>
  <Application>Microsoft Office PowerPoint</Application>
  <PresentationFormat>On-screen Show (4:3)</PresentationFormat>
  <Paragraphs>302</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 ¸ø◊Á·</vt:lpstr>
      <vt:lpstr>Arial</vt:lpstr>
      <vt:lpstr>Arial Narrow</vt:lpstr>
      <vt:lpstr>Calibri</vt:lpstr>
      <vt:lpstr>Calibri Light</vt:lpstr>
      <vt:lpstr>Chalkduster</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Garcia</dc:creator>
  <cp:lastModifiedBy>Robyn Faraone</cp:lastModifiedBy>
  <cp:revision>81</cp:revision>
  <cp:lastPrinted>2019-05-15T21:06:36Z</cp:lastPrinted>
  <dcterms:created xsi:type="dcterms:W3CDTF">2019-04-13T20:09:30Z</dcterms:created>
  <dcterms:modified xsi:type="dcterms:W3CDTF">2019-05-15T22:19:21Z</dcterms:modified>
</cp:coreProperties>
</file>